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76" r:id="rId4"/>
    <p:sldId id="277" r:id="rId5"/>
    <p:sldId id="278" r:id="rId6"/>
    <p:sldId id="264" r:id="rId7"/>
    <p:sldId id="279" r:id="rId8"/>
    <p:sldId id="280" r:id="rId9"/>
    <p:sldId id="265" r:id="rId10"/>
    <p:sldId id="273" r:id="rId11"/>
    <p:sldId id="281" r:id="rId12"/>
    <p:sldId id="266" r:id="rId13"/>
    <p:sldId id="282" r:id="rId14"/>
    <p:sldId id="270" r:id="rId15"/>
    <p:sldId id="271" r:id="rId16"/>
    <p:sldId id="283" r:id="rId17"/>
    <p:sldId id="272" r:id="rId18"/>
    <p:sldId id="275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7" autoAdjust="0"/>
    <p:restoredTop sz="94660" autoAdjust="0"/>
  </p:normalViewPr>
  <p:slideViewPr>
    <p:cSldViewPr>
      <p:cViewPr>
        <p:scale>
          <a:sx n="100" d="100"/>
          <a:sy n="100" d="100"/>
        </p:scale>
        <p:origin x="-205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FB732-4E90-41FE-BF10-F02666753AD4}" type="datetimeFigureOut">
              <a:rPr lang="de-DE" smtClean="0"/>
              <a:pPr/>
              <a:t>22.01.2015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4DCA4-4A33-43E8-8E01-90B9111BAE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68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4DCA4-4A33-43E8-8E01-90B9111BAE50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M Roman 10" pitchFamily="50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LM Roman 10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5585-8DBA-4388-AAE8-1D7C309E16AB}" type="datetime1">
              <a:rPr lang="de-DE" smtClean="0"/>
              <a:pPr/>
              <a:t>22.01.2015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>
            <a:lvl1pPr>
              <a:defRPr sz="2400" b="1">
                <a:latin typeface="LM Roman 10" pitchFamily="50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ln w="3175"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>
                <a:latin typeface="LM Roman 10" pitchFamily="50" charset="0"/>
              </a:defRPr>
            </a:lvl1pPr>
            <a:lvl2pPr>
              <a:lnSpc>
                <a:spcPct val="150000"/>
              </a:lnSpc>
              <a:defRPr sz="2000">
                <a:latin typeface="LM Roman 10" pitchFamily="50" charset="0"/>
              </a:defRPr>
            </a:lvl2pPr>
            <a:lvl3pPr>
              <a:lnSpc>
                <a:spcPct val="150000"/>
              </a:lnSpc>
              <a:defRPr sz="1800">
                <a:latin typeface="LM Roman 10" pitchFamily="50" charset="0"/>
              </a:defRPr>
            </a:lvl3pPr>
            <a:lvl4pPr>
              <a:lnSpc>
                <a:spcPct val="150000"/>
              </a:lnSpc>
              <a:defRPr sz="1600">
                <a:latin typeface="LM Roman 10" pitchFamily="50" charset="0"/>
              </a:defRPr>
            </a:lvl4pPr>
            <a:lvl5pPr>
              <a:lnSpc>
                <a:spcPct val="150000"/>
              </a:lnSpc>
              <a:defRPr sz="1600">
                <a:latin typeface="LM Roman 10" pitchFamily="50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 rIns="0"/>
          <a:lstStyle>
            <a:lvl1pPr>
              <a:defRPr sz="1000" i="1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497D-A5D5-479C-9A4D-372E58EE2749}" type="datetime1">
              <a:rPr lang="de-DE" smtClean="0"/>
              <a:pPr/>
              <a:t>22.01.2015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video" Target="file:///D:\01%20Studium\03%20Studienstiftung\Kollegs\Planetensysteme\Vortrag\Videos\Mein%20Film5.wmv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video" Target="file:///D:\01%20Studium\03%20Studienstiftung\Kollegs\Planetensysteme\Vortrag\Videos\Mein%20Film8.wmv" TargetMode="External"/><Relationship Id="rId1" Type="http://schemas.openxmlformats.org/officeDocument/2006/relationships/video" Target="file:///D:\01%20Studium\03%20Studienstiftung\Kollegs\Planetensysteme\Vortrag\Videos\Mein%20Film6.wmv" TargetMode="Externa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jpeg"/><Relationship Id="rId4" Type="http://schemas.openxmlformats.org/officeDocument/2006/relationships/video" Target="file:///D:\01%20Studium\03%20Studienstiftung\Kollegs\Planetensysteme\Vortrag\Videos\Mein%20Film4.wmv" TargetMode="Externa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4957736"/>
            <a:ext cx="1714480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428760" y="4871440"/>
            <a:ext cx="1826504" cy="25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8581"/>
            <a:ext cx="7772400" cy="1470025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cs typeface="Vrinda" pitchFamily="2" charset="0"/>
              </a:rPr>
              <a:t>Planetenentstehung</a:t>
            </a:r>
            <a:endParaRPr lang="de-DE" sz="3200" b="1" dirty="0">
              <a:cs typeface="Vrinda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294" y="2544486"/>
            <a:ext cx="9115412" cy="2252666"/>
          </a:xfrm>
        </p:spPr>
        <p:txBody>
          <a:bodyPr>
            <a:normAutofit/>
          </a:bodyPr>
          <a:lstStyle/>
          <a:p>
            <a:endParaRPr lang="de-DE" sz="1800" i="1" dirty="0" smtClean="0">
              <a:solidFill>
                <a:schemeClr val="tx1"/>
              </a:solidFill>
            </a:endParaRPr>
          </a:p>
          <a:p>
            <a:r>
              <a:rPr lang="de-DE" sz="1800" i="1" dirty="0" smtClean="0">
                <a:solidFill>
                  <a:schemeClr val="tx1"/>
                </a:solidFill>
              </a:rPr>
              <a:t>Eine Zusammenstellung derzeitiger Entstehungshypothesen</a:t>
            </a:r>
          </a:p>
          <a:p>
            <a:endParaRPr lang="de-DE" sz="1800" i="1" dirty="0" smtClean="0"/>
          </a:p>
          <a:p>
            <a:endParaRPr lang="de-DE" sz="1400" i="1" dirty="0" smtClean="0">
              <a:solidFill>
                <a:schemeClr val="tx1"/>
              </a:solidFill>
            </a:endParaRPr>
          </a:p>
          <a:p>
            <a:endParaRPr lang="de-DE" sz="1400" i="1" dirty="0" smtClean="0">
              <a:solidFill>
                <a:schemeClr val="tx1"/>
              </a:solidFill>
            </a:endParaRPr>
          </a:p>
          <a:p>
            <a:r>
              <a:rPr lang="de-DE" sz="1400" dirty="0" smtClean="0">
                <a:solidFill>
                  <a:schemeClr val="tx1"/>
                </a:solidFill>
              </a:rPr>
              <a:t>Justus Benad</a:t>
            </a:r>
          </a:p>
          <a:p>
            <a:r>
              <a:rPr lang="de-DE" sz="1200" dirty="0" smtClean="0">
                <a:solidFill>
                  <a:schemeClr val="tx1"/>
                </a:solidFill>
              </a:rPr>
              <a:t>06.10.2011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Planetesimale: Disk Instability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12776"/>
            <a:ext cx="1800200" cy="27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539552" y="4365104"/>
            <a:ext cx="3024336" cy="116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LM Roman 10" pitchFamily="50" charset="0"/>
              </a:rPr>
              <a:t>requirements: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LM Roman 10" pitchFamily="50" charset="0"/>
              </a:rPr>
              <a:t>very thin sub disk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LM Roman 10" pitchFamily="50" charset="0"/>
              </a:rPr>
              <a:t>high surface density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LM Roman 10" pitchFamily="50" charset="0"/>
              </a:rPr>
              <a:t>low velocity dispersion</a:t>
            </a:r>
            <a:endParaRPr lang="en-US" sz="1200" dirty="0">
              <a:latin typeface="LM Roman 10" pitchFamily="50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79512" y="6237312"/>
            <a:ext cx="18485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Picture on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the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left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by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Philip Armitage</a:t>
            </a:r>
            <a:endParaRPr lang="de-DE" sz="800" i="1" dirty="0">
              <a:solidFill>
                <a:schemeClr val="bg1">
                  <a:lumMod val="65000"/>
                </a:schemeClr>
              </a:solidFill>
              <a:latin typeface="LM Roman 10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01453" y="227687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Entstehung in kurze Zeit</a:t>
            </a:r>
          </a:p>
          <a:p>
            <a:pPr marL="182563" indent="-182563">
              <a:buFont typeface="Arial" pitchFamily="34" charset="0"/>
              <a:buChar char="•"/>
            </a:pPr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„Radial Drift“ wird umgangen</a:t>
            </a:r>
          </a:p>
          <a:p>
            <a:pPr marL="182563" indent="-182563">
              <a:buFont typeface="Arial" pitchFamily="34" charset="0"/>
              <a:buChar char="•"/>
            </a:pPr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 rot="5400000">
            <a:off x="503547" y="3537012"/>
            <a:ext cx="42484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3347864" y="2443728"/>
            <a:ext cx="504056" cy="504056"/>
          </a:xfrm>
          <a:prstGeom prst="mathPlus">
            <a:avLst>
              <a:gd name="adj1" fmla="val 1063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3353138" y="3605957"/>
            <a:ext cx="504056" cy="216024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5745669" y="4221088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3945469" y="4149080"/>
            <a:ext cx="3816424" cy="36004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6274125" y="4273226"/>
            <a:ext cx="1008112" cy="11221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6537757" y="4293096"/>
            <a:ext cx="45719" cy="59485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 flipH="1" flipV="1">
            <a:off x="6753781" y="4293096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reihandform 33"/>
          <p:cNvSpPr/>
          <p:nvPr/>
        </p:nvSpPr>
        <p:spPr>
          <a:xfrm flipH="1" flipV="1">
            <a:off x="6607811" y="4318894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 34"/>
          <p:cNvSpPr/>
          <p:nvPr/>
        </p:nvSpPr>
        <p:spPr>
          <a:xfrm flipV="1">
            <a:off x="6897797" y="4293096"/>
            <a:ext cx="58921" cy="55711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reihandform 35"/>
          <p:cNvSpPr/>
          <p:nvPr/>
        </p:nvSpPr>
        <p:spPr>
          <a:xfrm flipH="1" flipV="1">
            <a:off x="6814257" y="4324544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reihandform 36"/>
          <p:cNvSpPr/>
          <p:nvPr/>
        </p:nvSpPr>
        <p:spPr>
          <a:xfrm>
            <a:off x="6677292" y="4305500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3945469" y="3717032"/>
            <a:ext cx="3816424" cy="36004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39"/>
          <p:cNvCxnSpPr/>
          <p:nvPr/>
        </p:nvCxnSpPr>
        <p:spPr>
          <a:xfrm rot="5400000" flipH="1" flipV="1">
            <a:off x="5205622" y="4085428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ihandform 41"/>
          <p:cNvSpPr/>
          <p:nvPr/>
        </p:nvSpPr>
        <p:spPr>
          <a:xfrm>
            <a:off x="6969805" y="3861048"/>
            <a:ext cx="258052" cy="72008"/>
          </a:xfrm>
          <a:custGeom>
            <a:avLst/>
            <a:gdLst>
              <a:gd name="connsiteX0" fmla="*/ 0 w 258052"/>
              <a:gd name="connsiteY0" fmla="*/ 364639 h 364639"/>
              <a:gd name="connsiteX1" fmla="*/ 218783 w 258052"/>
              <a:gd name="connsiteY1" fmla="*/ 196344 h 364639"/>
              <a:gd name="connsiteX2" fmla="*/ 235613 w 258052"/>
              <a:gd name="connsiteY2" fmla="*/ 61708 h 364639"/>
              <a:gd name="connsiteX3" fmla="*/ 162685 w 258052"/>
              <a:gd name="connsiteY3" fmla="*/ 0 h 36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052" h="364639">
                <a:moveTo>
                  <a:pt x="0" y="364639"/>
                </a:moveTo>
                <a:cubicBezTo>
                  <a:pt x="89757" y="305735"/>
                  <a:pt x="179514" y="246832"/>
                  <a:pt x="218783" y="196344"/>
                </a:cubicBezTo>
                <a:cubicBezTo>
                  <a:pt x="258052" y="145856"/>
                  <a:pt x="244963" y="94432"/>
                  <a:pt x="235613" y="61708"/>
                </a:cubicBezTo>
                <a:cubicBezTo>
                  <a:pt x="226263" y="28984"/>
                  <a:pt x="186059" y="12154"/>
                  <a:pt x="162685" y="0"/>
                </a:cubicBezTo>
              </a:path>
            </a:pathLst>
          </a:cu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reihandform 43"/>
          <p:cNvSpPr/>
          <p:nvPr/>
        </p:nvSpPr>
        <p:spPr>
          <a:xfrm>
            <a:off x="6372037" y="4383290"/>
            <a:ext cx="336589" cy="45719"/>
          </a:xfrm>
          <a:custGeom>
            <a:avLst/>
            <a:gdLst>
              <a:gd name="connsiteX0" fmla="*/ 336589 w 336589"/>
              <a:gd name="connsiteY0" fmla="*/ 0 h 56098"/>
              <a:gd name="connsiteX1" fmla="*/ 162685 w 336589"/>
              <a:gd name="connsiteY1" fmla="*/ 39269 h 56098"/>
              <a:gd name="connsiteX2" fmla="*/ 0 w 336589"/>
              <a:gd name="connsiteY2" fmla="*/ 56098 h 5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589" h="56098">
                <a:moveTo>
                  <a:pt x="336589" y="0"/>
                </a:moveTo>
                <a:cubicBezTo>
                  <a:pt x="277686" y="14959"/>
                  <a:pt x="218783" y="29919"/>
                  <a:pt x="162685" y="39269"/>
                </a:cubicBezTo>
                <a:cubicBezTo>
                  <a:pt x="106587" y="48619"/>
                  <a:pt x="51423" y="53293"/>
                  <a:pt x="0" y="56098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6068094" y="4245287"/>
            <a:ext cx="333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v</a:t>
            </a:r>
            <a:r>
              <a:rPr lang="de-DE" sz="1200" i="1" baseline="-25000" dirty="0" smtClean="0">
                <a:latin typeface="LM Roman 10" pitchFamily="50" charset="0"/>
              </a:rPr>
              <a:t>K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138170" y="3720405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v</a:t>
            </a:r>
            <a:r>
              <a:rPr lang="de-DE" sz="1200" i="1" baseline="-25000" dirty="0" smtClean="0">
                <a:latin typeface="LM Roman 10" pitchFamily="50" charset="0"/>
              </a:rPr>
              <a:t>gas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47" name="Freihandform 46"/>
          <p:cNvSpPr/>
          <p:nvPr/>
        </p:nvSpPr>
        <p:spPr>
          <a:xfrm>
            <a:off x="7477358" y="3852664"/>
            <a:ext cx="289893" cy="550862"/>
          </a:xfrm>
          <a:custGeom>
            <a:avLst/>
            <a:gdLst>
              <a:gd name="connsiteX0" fmla="*/ 465137 w 501650"/>
              <a:gd name="connsiteY0" fmla="*/ 550862 h 550862"/>
              <a:gd name="connsiteX1" fmla="*/ 65087 w 501650"/>
              <a:gd name="connsiteY1" fmla="*/ 455612 h 550862"/>
              <a:gd name="connsiteX2" fmla="*/ 74612 w 501650"/>
              <a:gd name="connsiteY2" fmla="*/ 65087 h 550862"/>
              <a:gd name="connsiteX3" fmla="*/ 455612 w 501650"/>
              <a:gd name="connsiteY3" fmla="*/ 65087 h 550862"/>
              <a:gd name="connsiteX4" fmla="*/ 350837 w 501650"/>
              <a:gd name="connsiteY4" fmla="*/ 360362 h 550862"/>
              <a:gd name="connsiteX5" fmla="*/ 141287 w 501650"/>
              <a:gd name="connsiteY5" fmla="*/ 274637 h 550862"/>
              <a:gd name="connsiteX6" fmla="*/ 255587 w 501650"/>
              <a:gd name="connsiteY6" fmla="*/ 188912 h 55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650" h="550862">
                <a:moveTo>
                  <a:pt x="465137" y="550862"/>
                </a:moveTo>
                <a:cubicBezTo>
                  <a:pt x="297655" y="543718"/>
                  <a:pt x="130174" y="536574"/>
                  <a:pt x="65087" y="455612"/>
                </a:cubicBezTo>
                <a:cubicBezTo>
                  <a:pt x="0" y="374650"/>
                  <a:pt x="9525" y="130174"/>
                  <a:pt x="74612" y="65087"/>
                </a:cubicBezTo>
                <a:cubicBezTo>
                  <a:pt x="139699" y="0"/>
                  <a:pt x="409574" y="15874"/>
                  <a:pt x="455612" y="65087"/>
                </a:cubicBezTo>
                <a:cubicBezTo>
                  <a:pt x="501650" y="114300"/>
                  <a:pt x="403225" y="325437"/>
                  <a:pt x="350837" y="360362"/>
                </a:cubicBezTo>
                <a:cubicBezTo>
                  <a:pt x="298450" y="395287"/>
                  <a:pt x="157162" y="303212"/>
                  <a:pt x="141287" y="274637"/>
                </a:cubicBezTo>
                <a:cubicBezTo>
                  <a:pt x="125412" y="246062"/>
                  <a:pt x="190499" y="217487"/>
                  <a:pt x="255587" y="188912"/>
                </a:cubicBez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ihandform 47"/>
          <p:cNvSpPr/>
          <p:nvPr/>
        </p:nvSpPr>
        <p:spPr>
          <a:xfrm flipV="1">
            <a:off x="7473861" y="4406155"/>
            <a:ext cx="289893" cy="607021"/>
          </a:xfrm>
          <a:custGeom>
            <a:avLst/>
            <a:gdLst>
              <a:gd name="connsiteX0" fmla="*/ 465137 w 501650"/>
              <a:gd name="connsiteY0" fmla="*/ 550862 h 550862"/>
              <a:gd name="connsiteX1" fmla="*/ 65087 w 501650"/>
              <a:gd name="connsiteY1" fmla="*/ 455612 h 550862"/>
              <a:gd name="connsiteX2" fmla="*/ 74612 w 501650"/>
              <a:gd name="connsiteY2" fmla="*/ 65087 h 550862"/>
              <a:gd name="connsiteX3" fmla="*/ 455612 w 501650"/>
              <a:gd name="connsiteY3" fmla="*/ 65087 h 550862"/>
              <a:gd name="connsiteX4" fmla="*/ 350837 w 501650"/>
              <a:gd name="connsiteY4" fmla="*/ 360362 h 550862"/>
              <a:gd name="connsiteX5" fmla="*/ 141287 w 501650"/>
              <a:gd name="connsiteY5" fmla="*/ 274637 h 550862"/>
              <a:gd name="connsiteX6" fmla="*/ 255587 w 501650"/>
              <a:gd name="connsiteY6" fmla="*/ 188912 h 55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650" h="550862">
                <a:moveTo>
                  <a:pt x="465137" y="550862"/>
                </a:moveTo>
                <a:cubicBezTo>
                  <a:pt x="297655" y="543718"/>
                  <a:pt x="130174" y="536574"/>
                  <a:pt x="65087" y="455612"/>
                </a:cubicBezTo>
                <a:cubicBezTo>
                  <a:pt x="0" y="374650"/>
                  <a:pt x="9525" y="130174"/>
                  <a:pt x="74612" y="65087"/>
                </a:cubicBezTo>
                <a:cubicBezTo>
                  <a:pt x="139699" y="0"/>
                  <a:pt x="409574" y="15874"/>
                  <a:pt x="455612" y="65087"/>
                </a:cubicBezTo>
                <a:cubicBezTo>
                  <a:pt x="501650" y="114300"/>
                  <a:pt x="403225" y="325437"/>
                  <a:pt x="350837" y="360362"/>
                </a:cubicBezTo>
                <a:cubicBezTo>
                  <a:pt x="298450" y="395287"/>
                  <a:pt x="157162" y="303212"/>
                  <a:pt x="141287" y="274637"/>
                </a:cubicBezTo>
                <a:cubicBezTo>
                  <a:pt x="125412" y="246062"/>
                  <a:pt x="190499" y="217487"/>
                  <a:pt x="255587" y="188912"/>
                </a:cubicBezTo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2" grpId="0" animBg="1"/>
      <p:bldP spid="44" grpId="0" animBg="1"/>
      <p:bldP spid="45" grpId="0"/>
      <p:bldP spid="46" grpId="0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Planetesimale: Andere Modelle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1600" dirty="0" smtClean="0"/>
              <a:t>	</a:t>
            </a:r>
            <a:r>
              <a:rPr lang="en-US" sz="1400" u="sng" dirty="0" smtClean="0"/>
              <a:t>Turbulence Driven Planetesimal Formation</a:t>
            </a:r>
            <a:r>
              <a:rPr lang="en-US" sz="1400" dirty="0" smtClean="0"/>
              <a:t>		</a:t>
            </a:r>
            <a:r>
              <a:rPr lang="en-US" sz="1400" u="sng" dirty="0" smtClean="0"/>
              <a:t>Pressure Maxima</a:t>
            </a:r>
            <a:endParaRPr lang="en-US" sz="1600" u="sng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6237312"/>
            <a:ext cx="1415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Pictures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by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Philip Armitage</a:t>
            </a:r>
            <a:endParaRPr lang="de-DE" sz="800" i="1" dirty="0">
              <a:solidFill>
                <a:schemeClr val="bg1">
                  <a:lumMod val="65000"/>
                </a:schemeClr>
              </a:solidFill>
              <a:latin typeface="LM Roman 10" pitchFamily="50" charset="0"/>
            </a:endParaRPr>
          </a:p>
        </p:txBody>
      </p:sp>
      <p:sp>
        <p:nvSpPr>
          <p:cNvPr id="39" name="Ellipse 38"/>
          <p:cNvSpPr/>
          <p:nvPr/>
        </p:nvSpPr>
        <p:spPr>
          <a:xfrm rot="19857021">
            <a:off x="1032705" y="2738577"/>
            <a:ext cx="2448272" cy="59291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 rot="19857021">
            <a:off x="1327998" y="2850176"/>
            <a:ext cx="1874393" cy="38467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 rot="19857021">
            <a:off x="1652536" y="2963258"/>
            <a:ext cx="1223958" cy="153819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 rot="19857021">
            <a:off x="1975555" y="3019945"/>
            <a:ext cx="606178" cy="360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/>
          <p:cNvCxnSpPr/>
          <p:nvPr/>
        </p:nvCxnSpPr>
        <p:spPr>
          <a:xfrm>
            <a:off x="848449" y="4005064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/>
          <p:cNvSpPr/>
          <p:nvPr/>
        </p:nvSpPr>
        <p:spPr>
          <a:xfrm>
            <a:off x="1403648" y="3789040"/>
            <a:ext cx="3024336" cy="337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LM Roman 10" pitchFamily="50" charset="0"/>
              </a:rPr>
              <a:t>slow contraction</a:t>
            </a:r>
            <a:endParaRPr lang="en-US" sz="1200" dirty="0">
              <a:latin typeface="LM Roman 10" pitchFamily="50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372200" y="2564904"/>
            <a:ext cx="504056" cy="50405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chemeClr val="tx1"/>
                </a:solidFill>
                <a:latin typeface="LM Roman 10" pitchFamily="50" charset="0"/>
              </a:rPr>
              <a:t>P</a:t>
            </a:r>
            <a:r>
              <a:rPr lang="de-DE" sz="900" baseline="-25000" dirty="0" smtClean="0">
                <a:solidFill>
                  <a:schemeClr val="tx1"/>
                </a:solidFill>
                <a:latin typeface="LM Roman 10" pitchFamily="50" charset="0"/>
              </a:rPr>
              <a:t>H</a:t>
            </a:r>
            <a:endParaRPr lang="de-DE" sz="900" dirty="0">
              <a:solidFill>
                <a:schemeClr val="tx1"/>
              </a:solidFill>
              <a:latin typeface="LM Roman 10" pitchFamily="50" charset="0"/>
            </a:endParaRPr>
          </a:p>
        </p:txBody>
      </p:sp>
      <p:cxnSp>
        <p:nvCxnSpPr>
          <p:cNvPr id="56" name="Gerade Verbindung mit Pfeil 55"/>
          <p:cNvCxnSpPr/>
          <p:nvPr/>
        </p:nvCxnSpPr>
        <p:spPr>
          <a:xfrm rot="5400000" flipH="1" flipV="1">
            <a:off x="6264188" y="3176972"/>
            <a:ext cx="216024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rot="10800000">
            <a:off x="6878576" y="3066213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rot="10800000" flipV="1">
            <a:off x="6876256" y="2492896"/>
            <a:ext cx="216024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6183905" y="3245434"/>
            <a:ext cx="96903" cy="774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7092280" y="3140968"/>
            <a:ext cx="96903" cy="774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6979382" y="2404796"/>
            <a:ext cx="96903" cy="774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6062646" y="3288642"/>
            <a:ext cx="158496" cy="256032"/>
          </a:xfrm>
          <a:custGeom>
            <a:avLst/>
            <a:gdLst>
              <a:gd name="connsiteX0" fmla="*/ 158496 w 158496"/>
              <a:gd name="connsiteY0" fmla="*/ 0 h 256032"/>
              <a:gd name="connsiteX1" fmla="*/ 12192 w 158496"/>
              <a:gd name="connsiteY1" fmla="*/ 168249 h 256032"/>
              <a:gd name="connsiteX2" fmla="*/ 85344 w 158496"/>
              <a:gd name="connsiteY2" fmla="*/ 256032 h 25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496" h="256032">
                <a:moveTo>
                  <a:pt x="158496" y="0"/>
                </a:moveTo>
                <a:cubicBezTo>
                  <a:pt x="91440" y="62788"/>
                  <a:pt x="24384" y="125577"/>
                  <a:pt x="12192" y="168249"/>
                </a:cubicBezTo>
                <a:cubicBezTo>
                  <a:pt x="0" y="210921"/>
                  <a:pt x="90221" y="235305"/>
                  <a:pt x="85344" y="256032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hteck 67"/>
          <p:cNvSpPr/>
          <p:nvPr/>
        </p:nvSpPr>
        <p:spPr>
          <a:xfrm>
            <a:off x="5508104" y="3501008"/>
            <a:ext cx="3024336" cy="31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 smtClean="0">
                <a:latin typeface="LM Roman 10" pitchFamily="50" charset="0"/>
              </a:rPr>
              <a:t>meter sized bodies</a:t>
            </a:r>
            <a:endParaRPr lang="en-US" sz="1050" dirty="0">
              <a:latin typeface="LM Roman 10" pitchFamily="50" charset="0"/>
            </a:endParaRPr>
          </a:p>
        </p:txBody>
      </p:sp>
      <p:sp>
        <p:nvSpPr>
          <p:cNvPr id="69" name="Pfeil nach rechts 68"/>
          <p:cNvSpPr/>
          <p:nvPr/>
        </p:nvSpPr>
        <p:spPr>
          <a:xfrm>
            <a:off x="2987824" y="5013176"/>
            <a:ext cx="571110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3563888" y="501317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Kombinationen möglich!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Protoplaneten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99592" y="2293505"/>
            <a:ext cx="267575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949689"/>
            <a:ext cx="1584176" cy="551881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899592" y="3544063"/>
            <a:ext cx="2404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effective cross section for collisions: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886690" y="3928675"/>
            <a:ext cx="914400" cy="580445"/>
          </a:xfrm>
          <a:prstGeom prst="rect">
            <a:avLst/>
          </a:prstGeom>
          <a:noFill/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292080" y="2658398"/>
            <a:ext cx="2486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Growth      versus      fragmentation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090446"/>
            <a:ext cx="720080" cy="221774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3090446"/>
            <a:ext cx="720000" cy="221749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44008" y="366651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Asteroidengürtel  (heute):  </a:t>
            </a:r>
            <a:r>
              <a:rPr lang="de-DE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1600" b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16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= 5 km/s</a:t>
            </a:r>
          </a:p>
        </p:txBody>
      </p:sp>
      <p:cxnSp>
        <p:nvCxnSpPr>
          <p:cNvPr id="27" name="Gerade Verbindung 26"/>
          <p:cNvCxnSpPr/>
          <p:nvPr/>
        </p:nvCxnSpPr>
        <p:spPr>
          <a:xfrm rot="5400000">
            <a:off x="3131840" y="3501008"/>
            <a:ext cx="201622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179512" y="6237312"/>
            <a:ext cx="18485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Picture on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the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left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by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Philip Armitage</a:t>
            </a:r>
            <a:endParaRPr lang="de-DE" sz="800" i="1" dirty="0">
              <a:solidFill>
                <a:schemeClr val="bg1">
                  <a:lumMod val="65000"/>
                </a:schemeClr>
              </a:solidFill>
              <a:latin typeface="LM Roman 10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Protoplaneten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401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996952"/>
            <a:ext cx="2304256" cy="59454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19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55576" y="1628800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growth rate: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2083378" y="1984317"/>
            <a:ext cx="216024" cy="72008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2123728" y="227687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1187624" y="2132857"/>
            <a:ext cx="45719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1340024" y="2285257"/>
            <a:ext cx="45719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1187624" y="2420888"/>
            <a:ext cx="45719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1475656" y="2492896"/>
            <a:ext cx="45719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1547664" y="2132856"/>
            <a:ext cx="45719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1547664" y="2348880"/>
            <a:ext cx="45719" cy="720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971600" y="2708920"/>
            <a:ext cx="86409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rot="5400000">
            <a:off x="1260426" y="4293096"/>
            <a:ext cx="1007318" cy="79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835696" y="386104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wenn </a:t>
            </a:r>
            <a:r>
              <a:rPr lang="el-GR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sehr klein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683568" y="494116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 wird in endlicher Zeit unendlich groß</a:t>
            </a:r>
          </a:p>
        </p:txBody>
      </p:sp>
      <p:cxnSp>
        <p:nvCxnSpPr>
          <p:cNvPr id="45" name="Gerade Verbindung 44"/>
          <p:cNvCxnSpPr/>
          <p:nvPr/>
        </p:nvCxnSpPr>
        <p:spPr>
          <a:xfrm rot="5400000">
            <a:off x="2591780" y="3825044"/>
            <a:ext cx="39604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Justus Benad\Desktop\torus.jpg"/>
          <p:cNvPicPr>
            <a:picLocks noChangeAspect="1" noChangeArrowheads="1"/>
          </p:cNvPicPr>
          <p:nvPr/>
        </p:nvPicPr>
        <p:blipFill>
          <a:blip r:embed="rId4" cstate="print"/>
          <a:srcRect l="15428" t="30639" r="12123" b="19157"/>
          <a:stretch>
            <a:fillRect/>
          </a:stretch>
        </p:blipFill>
        <p:spPr bwMode="auto">
          <a:xfrm>
            <a:off x="5220072" y="1772816"/>
            <a:ext cx="3312368" cy="1440160"/>
          </a:xfrm>
          <a:prstGeom prst="rect">
            <a:avLst/>
          </a:prstGeom>
          <a:noFill/>
        </p:spPr>
      </p:pic>
      <p:sp>
        <p:nvSpPr>
          <p:cNvPr id="55" name="Textfeld 54"/>
          <p:cNvSpPr txBox="1"/>
          <p:nvPr/>
        </p:nvSpPr>
        <p:spPr>
          <a:xfrm>
            <a:off x="5076056" y="1844824"/>
            <a:ext cx="1104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isolation mass: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140968"/>
            <a:ext cx="1224136" cy="495261"/>
          </a:xfrm>
          <a:prstGeom prst="rect">
            <a:avLst/>
          </a:prstGeom>
          <a:noFill/>
        </p:spPr>
      </p:pic>
      <p:sp>
        <p:nvSpPr>
          <p:cNvPr id="59" name="Textfeld 58"/>
          <p:cNvSpPr txBox="1"/>
          <p:nvPr/>
        </p:nvSpPr>
        <p:spPr>
          <a:xfrm>
            <a:off x="4932040" y="3861048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Region der erdähnlichen Planeten:</a:t>
            </a:r>
          </a:p>
          <a:p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M</a:t>
            </a:r>
            <a:r>
              <a:rPr lang="de-DE" sz="1600" b="1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iso</a:t>
            </a: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~ 0.07 M</a:t>
            </a:r>
            <a:r>
              <a:rPr lang="de-DE" sz="1600" b="1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⊕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4932040" y="5015498"/>
            <a:ext cx="38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Region der Gasplaneten:</a:t>
            </a:r>
          </a:p>
          <a:p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M</a:t>
            </a:r>
            <a:r>
              <a:rPr lang="de-DE" sz="1600" b="1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iso</a:t>
            </a: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~ 9 M</a:t>
            </a:r>
            <a:r>
              <a:rPr lang="de-DE" sz="1600" b="1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5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6. Erdähnliche Planeten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12289" name="Picture 1" descr="C:\Users\Justus Benad\Desktop\img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3024336" cy="449737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860032" y="227687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Finale Anordnung nach etwa 100 Millionen Jahren</a:t>
            </a:r>
          </a:p>
          <a:p>
            <a:pPr>
              <a:lnSpc>
                <a:spcPct val="150000"/>
              </a:lnSpc>
            </a:pPr>
            <a:endParaRPr lang="de-DE" sz="1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Größte Unsicherheiten bei der</a:t>
            </a:r>
            <a:b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Entstehung der Planetesimale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9512" y="6165304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Diagram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by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Eiichiro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Kokubo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LM Roman 10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ustus Benad\Desktop\Planet-Jupiter-wallpa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20888" y="3717032"/>
            <a:ext cx="7992888" cy="4995555"/>
          </a:xfrm>
          <a:prstGeom prst="rect">
            <a:avLst/>
          </a:prstGeom>
          <a:noFill/>
        </p:spPr>
      </p:pic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Gasplaneten: Core Accretion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4355976" y="162880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139952" y="1412776"/>
            <a:ext cx="576064" cy="57606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3059832" y="3068960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2627784" y="2636912"/>
            <a:ext cx="1152128" cy="115212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411760" y="3211388"/>
            <a:ext cx="144016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rot="10800000" flipV="1">
            <a:off x="3851920" y="3203003"/>
            <a:ext cx="144016" cy="997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rot="5400000">
            <a:off x="3126854" y="2497882"/>
            <a:ext cx="153988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rot="5400000" flipH="1" flipV="1">
            <a:off x="3131840" y="3932262"/>
            <a:ext cx="144016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feil nach rechts 36"/>
          <p:cNvSpPr/>
          <p:nvPr/>
        </p:nvSpPr>
        <p:spPr>
          <a:xfrm rot="2700000">
            <a:off x="3477716" y="4060350"/>
            <a:ext cx="21602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Pfeil nach rechts 37"/>
          <p:cNvSpPr/>
          <p:nvPr/>
        </p:nvSpPr>
        <p:spPr>
          <a:xfrm rot="8100000">
            <a:off x="2647065" y="4060350"/>
            <a:ext cx="21602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 nach rechts 38"/>
          <p:cNvSpPr/>
          <p:nvPr/>
        </p:nvSpPr>
        <p:spPr>
          <a:xfrm rot="2700000">
            <a:off x="4744889" y="2116134"/>
            <a:ext cx="21602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rechts 39"/>
          <p:cNvSpPr/>
          <p:nvPr/>
        </p:nvSpPr>
        <p:spPr>
          <a:xfrm rot="8100000">
            <a:off x="3914238" y="2116134"/>
            <a:ext cx="21602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extfeld 40"/>
          <p:cNvSpPr txBox="1"/>
          <p:nvPr/>
        </p:nvSpPr>
        <p:spPr>
          <a:xfrm>
            <a:off x="3275856" y="2276872"/>
            <a:ext cx="1162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runaway growth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828024" y="4222249"/>
            <a:ext cx="1447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gap in disk, process </a:t>
            </a:r>
            <a:br>
              <a:rPr lang="en-US" sz="1100" i="1" dirty="0" smtClean="0">
                <a:latin typeface="LM Roman 10" pitchFamily="50" charset="0"/>
              </a:rPr>
            </a:br>
            <a:r>
              <a:rPr lang="en-US" sz="1100" i="1" dirty="0" smtClean="0">
                <a:latin typeface="LM Roman 10" pitchFamily="50" charset="0"/>
              </a:rPr>
              <a:t>slows down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499992" y="2276872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disk dissipates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491880" y="4221088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disk dissipates</a:t>
            </a:r>
            <a:endParaRPr lang="en-US" sz="1100" i="1" dirty="0">
              <a:latin typeface="LM Roman 10" pitchFamily="50" charset="0"/>
            </a:endParaRPr>
          </a:p>
        </p:txBody>
      </p:sp>
      <p:pic>
        <p:nvPicPr>
          <p:cNvPr id="10243" name="Picture 3" descr="C:\Users\Justus Benad\Desktop\uranu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 contrast="-20000"/>
          </a:blip>
          <a:srcRect t="4845" b="7899"/>
          <a:stretch>
            <a:fillRect/>
          </a:stretch>
        </p:blipFill>
        <p:spPr bwMode="auto">
          <a:xfrm>
            <a:off x="5148064" y="2449002"/>
            <a:ext cx="1708010" cy="1556062"/>
          </a:xfrm>
          <a:prstGeom prst="rect">
            <a:avLst/>
          </a:prstGeom>
          <a:noFill/>
        </p:spPr>
      </p:pic>
      <p:sp>
        <p:nvSpPr>
          <p:cNvPr id="45" name="Textfeld 44"/>
          <p:cNvSpPr txBox="1"/>
          <p:nvPr/>
        </p:nvSpPr>
        <p:spPr>
          <a:xfrm>
            <a:off x="4716016" y="1412776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hydrostatic equilibrium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79512" y="6165304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Pictures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of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planets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: NASA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LM Roman 10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lipse 50"/>
          <p:cNvSpPr/>
          <p:nvPr/>
        </p:nvSpPr>
        <p:spPr>
          <a:xfrm>
            <a:off x="-828600" y="2636912"/>
            <a:ext cx="2160240" cy="21602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-756592" y="2708920"/>
            <a:ext cx="2016224" cy="20162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-612576" y="2852936"/>
            <a:ext cx="17281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-324544" y="3140968"/>
            <a:ext cx="1152128" cy="1152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-252536" y="3212976"/>
            <a:ext cx="1008112" cy="10081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-180528" y="3284984"/>
            <a:ext cx="864096" cy="8640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Gasplaneten: Core Accretion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83568" y="1628800"/>
            <a:ext cx="20633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latin typeface="LM Roman 10" pitchFamily="50" charset="0"/>
              </a:rPr>
              <a:t>self regulated accretion of gas:</a:t>
            </a:r>
            <a:endParaRPr lang="en-US" sz="1100" i="1" dirty="0">
              <a:latin typeface="LM Roman 10" pitchFamily="50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1520" y="3573016"/>
            <a:ext cx="4379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schemeClr val="bg1"/>
                </a:solidFill>
              </a:rPr>
              <a:t>core</a:t>
            </a:r>
            <a:endParaRPr lang="de-DE" b="1" dirty="0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rot="10800000" flipV="1">
            <a:off x="1763688" y="2924944"/>
            <a:ext cx="337241" cy="161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ihandform 27"/>
          <p:cNvSpPr/>
          <p:nvPr/>
        </p:nvSpPr>
        <p:spPr>
          <a:xfrm>
            <a:off x="2280831" y="2847777"/>
            <a:ext cx="45719" cy="59485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 28"/>
          <p:cNvSpPr/>
          <p:nvPr/>
        </p:nvSpPr>
        <p:spPr>
          <a:xfrm flipH="1" flipV="1">
            <a:off x="2496855" y="2847777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 29"/>
          <p:cNvSpPr/>
          <p:nvPr/>
        </p:nvSpPr>
        <p:spPr>
          <a:xfrm flipH="1" flipV="1">
            <a:off x="2350885" y="2873575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 flipV="1">
            <a:off x="2640871" y="2847777"/>
            <a:ext cx="58921" cy="55711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reihandform 31"/>
          <p:cNvSpPr/>
          <p:nvPr/>
        </p:nvSpPr>
        <p:spPr>
          <a:xfrm flipH="1" flipV="1">
            <a:off x="2557331" y="2879225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 32"/>
          <p:cNvSpPr/>
          <p:nvPr/>
        </p:nvSpPr>
        <p:spPr>
          <a:xfrm>
            <a:off x="2420366" y="2860181"/>
            <a:ext cx="45719" cy="45719"/>
          </a:xfrm>
          <a:custGeom>
            <a:avLst/>
            <a:gdLst>
              <a:gd name="connsiteX0" fmla="*/ 5757 w 13014"/>
              <a:gd name="connsiteY0" fmla="*/ 5785 h 10499"/>
              <a:gd name="connsiteX1" fmla="*/ 13014 w 13014"/>
              <a:gd name="connsiteY1" fmla="*/ 3366 h 10499"/>
              <a:gd name="connsiteX2" fmla="*/ 5757 w 13014"/>
              <a:gd name="connsiteY2" fmla="*/ 947 h 10499"/>
              <a:gd name="connsiteX3" fmla="*/ 919 w 13014"/>
              <a:gd name="connsiteY3" fmla="*/ 8204 h 10499"/>
              <a:gd name="connsiteX4" fmla="*/ 5757 w 13014"/>
              <a:gd name="connsiteY4" fmla="*/ 5785 h 1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4" h="10499">
                <a:moveTo>
                  <a:pt x="5757" y="5785"/>
                </a:moveTo>
                <a:cubicBezTo>
                  <a:pt x="7773" y="4979"/>
                  <a:pt x="13014" y="5916"/>
                  <a:pt x="13014" y="3366"/>
                </a:cubicBezTo>
                <a:cubicBezTo>
                  <a:pt x="13014" y="816"/>
                  <a:pt x="8124" y="0"/>
                  <a:pt x="5757" y="947"/>
                </a:cubicBezTo>
                <a:cubicBezTo>
                  <a:pt x="3058" y="2027"/>
                  <a:pt x="0" y="5446"/>
                  <a:pt x="919" y="8204"/>
                </a:cubicBezTo>
                <a:cubicBezTo>
                  <a:pt x="1684" y="10499"/>
                  <a:pt x="3741" y="6591"/>
                  <a:pt x="5757" y="5785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/>
          <p:cNvCxnSpPr/>
          <p:nvPr/>
        </p:nvCxnSpPr>
        <p:spPr>
          <a:xfrm rot="10800000" flipV="1">
            <a:off x="1979712" y="2996952"/>
            <a:ext cx="337241" cy="161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10800000" flipV="1">
            <a:off x="2218535" y="3050987"/>
            <a:ext cx="337241" cy="161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rot="16200000" flipV="1">
            <a:off x="717158" y="5118775"/>
            <a:ext cx="337241" cy="161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rot="16200000" flipV="1">
            <a:off x="933182" y="5190783"/>
            <a:ext cx="337241" cy="161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rot="16200000" flipV="1">
            <a:off x="1172005" y="5244818"/>
            <a:ext cx="337241" cy="1619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827584" y="5517232"/>
            <a:ext cx="93610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Freihandform 45"/>
          <p:cNvSpPr/>
          <p:nvPr/>
        </p:nvSpPr>
        <p:spPr>
          <a:xfrm>
            <a:off x="674441" y="3861048"/>
            <a:ext cx="513183" cy="357647"/>
          </a:xfrm>
          <a:custGeom>
            <a:avLst/>
            <a:gdLst>
              <a:gd name="connsiteX0" fmla="*/ 0 w 742121"/>
              <a:gd name="connsiteY0" fmla="*/ 516835 h 539364"/>
              <a:gd name="connsiteX1" fmla="*/ 699714 w 742121"/>
              <a:gd name="connsiteY1" fmla="*/ 453225 h 539364"/>
              <a:gd name="connsiteX2" fmla="*/ 254441 w 742121"/>
              <a:gd name="connsiteY2" fmla="*/ 0 h 53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121" h="539364">
                <a:moveTo>
                  <a:pt x="0" y="516835"/>
                </a:moveTo>
                <a:cubicBezTo>
                  <a:pt x="328653" y="528099"/>
                  <a:pt x="657307" y="539364"/>
                  <a:pt x="699714" y="453225"/>
                </a:cubicBezTo>
                <a:cubicBezTo>
                  <a:pt x="742121" y="367086"/>
                  <a:pt x="316726" y="66261"/>
                  <a:pt x="254441" y="0"/>
                </a:cubicBezTo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323528" y="4221088"/>
            <a:ext cx="651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accent6">
                    <a:lumMod val="75000"/>
                  </a:schemeClr>
                </a:solidFill>
              </a:rPr>
              <a:t>T↑  P↑</a:t>
            </a:r>
            <a:endParaRPr lang="de-DE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1331640" y="551723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1043608" y="5517232"/>
            <a:ext cx="5040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53"/>
          <p:cNvCxnSpPr/>
          <p:nvPr/>
        </p:nvCxnSpPr>
        <p:spPr>
          <a:xfrm rot="5400000">
            <a:off x="1151620" y="3753036"/>
            <a:ext cx="43924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2664296" cy="256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Pfeil nach rechts 58"/>
          <p:cNvSpPr/>
          <p:nvPr/>
        </p:nvSpPr>
        <p:spPr>
          <a:xfrm>
            <a:off x="3851920" y="4293096"/>
            <a:ext cx="432048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feld 59"/>
          <p:cNvSpPr txBox="1"/>
          <p:nvPr/>
        </p:nvSpPr>
        <p:spPr>
          <a:xfrm>
            <a:off x="4427984" y="422108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 einer bestimmten Masse kann hydrostatisches Gleichgewicht nicht mehr aufrecht erhalten werden</a:t>
            </a:r>
            <a:endParaRPr lang="de-DE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Pfeil nach rechts 60"/>
          <p:cNvSpPr/>
          <p:nvPr/>
        </p:nvSpPr>
        <p:spPr>
          <a:xfrm>
            <a:off x="3851920" y="5301208"/>
            <a:ext cx="432048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4427984" y="522920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Endgültige Masse abhängig von:</a:t>
            </a:r>
            <a:b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Opazität des Mantels</a:t>
            </a:r>
          </a:p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Akkretionsrate der Planetesimale </a:t>
            </a:r>
            <a:endParaRPr lang="de-DE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179512" y="6237312"/>
            <a:ext cx="2162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Diagram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on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the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upper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right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: Philip Armitage</a:t>
            </a:r>
            <a:endParaRPr lang="de-DE" sz="800" i="1" dirty="0">
              <a:solidFill>
                <a:schemeClr val="bg1">
                  <a:lumMod val="65000"/>
                </a:schemeClr>
              </a:solidFill>
              <a:latin typeface="LM Roman 10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3" grpId="0" animBg="1"/>
      <p:bldP spid="43" grpId="1" animBg="1"/>
      <p:bldP spid="16" grpId="0" animBg="1"/>
      <p:bldP spid="16" grpId="1" animBg="1"/>
      <p:bldP spid="50" grpId="0" animBg="1"/>
      <p:bldP spid="41" grpId="0" animBg="1"/>
      <p:bldP spid="28" grpId="0" animBg="1"/>
      <p:bldP spid="29" grpId="0" animBg="1"/>
      <p:bldP spid="30" grpId="0" animBg="1"/>
      <p:bldP spid="33" grpId="0" animBg="1"/>
      <p:bldP spid="40" grpId="0" animBg="1"/>
      <p:bldP spid="46" grpId="0" animBg="1"/>
      <p:bldP spid="47" grpId="0"/>
      <p:bldP spid="48" grpId="0" animBg="1"/>
      <p:bldP spid="52" grpId="0" animBg="1"/>
      <p:bldP spid="59" grpId="0" animBg="1"/>
      <p:bldP spid="60" grpId="0"/>
      <p:bldP spid="61" grpId="0" animBg="1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Gasplaneten: Disk Instability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1619672" y="4026767"/>
            <a:ext cx="432048" cy="4320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ogen 15"/>
          <p:cNvSpPr/>
          <p:nvPr/>
        </p:nvSpPr>
        <p:spPr>
          <a:xfrm>
            <a:off x="827584" y="3954759"/>
            <a:ext cx="1418456" cy="1152128"/>
          </a:xfrm>
          <a:prstGeom prst="arc">
            <a:avLst>
              <a:gd name="adj1" fmla="val 18540779"/>
              <a:gd name="adj2" fmla="val 84804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/>
        </p:nvSpPr>
        <p:spPr>
          <a:xfrm rot="10800000">
            <a:off x="1425352" y="3378695"/>
            <a:ext cx="1418456" cy="1152128"/>
          </a:xfrm>
          <a:prstGeom prst="arc">
            <a:avLst>
              <a:gd name="adj1" fmla="val 18540779"/>
              <a:gd name="adj2" fmla="val 84804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ogen 17"/>
          <p:cNvSpPr/>
          <p:nvPr/>
        </p:nvSpPr>
        <p:spPr>
          <a:xfrm rot="5400000">
            <a:off x="838436" y="3367843"/>
            <a:ext cx="1418456" cy="1152128"/>
          </a:xfrm>
          <a:prstGeom prst="arc">
            <a:avLst>
              <a:gd name="adj1" fmla="val 18540779"/>
              <a:gd name="adj2" fmla="val 84804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/>
        </p:nvSpPr>
        <p:spPr>
          <a:xfrm rot="16200000">
            <a:off x="1414500" y="3943908"/>
            <a:ext cx="1418456" cy="1152128"/>
          </a:xfrm>
          <a:prstGeom prst="arc">
            <a:avLst>
              <a:gd name="adj1" fmla="val 18540779"/>
              <a:gd name="adj2" fmla="val 84804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627784" y="4458815"/>
            <a:ext cx="144016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2925897" y="4534409"/>
            <a:ext cx="7920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851556" y="3949355"/>
            <a:ext cx="1080120" cy="122413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683568" y="1916832"/>
            <a:ext cx="3024336" cy="116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LM Roman 10" pitchFamily="50" charset="0"/>
              </a:rPr>
              <a:t>requirements: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LM Roman 10" pitchFamily="50" charset="0"/>
              </a:rPr>
              <a:t>very thin sub disk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LM Roman 10" pitchFamily="50" charset="0"/>
              </a:rPr>
              <a:t>high surface density</a:t>
            </a:r>
          </a:p>
          <a:p>
            <a:pPr marL="182563" indent="-1825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LM Roman 10" pitchFamily="50" charset="0"/>
              </a:rPr>
              <a:t>low velocity dispersion</a:t>
            </a:r>
            <a:endParaRPr lang="en-US" sz="1200" dirty="0">
              <a:latin typeface="LM Roman 10" pitchFamily="50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5148064" y="4581128"/>
            <a:ext cx="7920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6119664" y="4365104"/>
            <a:ext cx="3024336" cy="338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LM Roman 10" pitchFamily="50" charset="0"/>
              </a:rPr>
              <a:t>collaps</a:t>
            </a:r>
            <a:endParaRPr lang="en-US" sz="1200" dirty="0">
              <a:latin typeface="LM Roman 10" pitchFamily="50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rot="5400000" flipH="1" flipV="1">
            <a:off x="5256870" y="4328306"/>
            <a:ext cx="360040" cy="15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3403" y="4223704"/>
            <a:ext cx="144016" cy="289123"/>
          </a:xfrm>
          <a:prstGeom prst="rect">
            <a:avLst/>
          </a:prstGeom>
          <a:noFill/>
        </p:spPr>
      </p:pic>
      <p:sp>
        <p:nvSpPr>
          <p:cNvPr id="32" name="Rechteck 31"/>
          <p:cNvSpPr/>
          <p:nvPr/>
        </p:nvSpPr>
        <p:spPr>
          <a:xfrm>
            <a:off x="5336390" y="4131915"/>
            <a:ext cx="303467" cy="40294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5580112" y="378904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kontrovers</a:t>
            </a:r>
            <a:endParaRPr lang="de-DE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499992" y="21328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wahrscheinlich in äußeren Regionen der Scheibe in früher Entwicklungsphase</a:t>
            </a:r>
            <a:endParaRPr lang="de-DE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Pfeil nach rechts 34"/>
          <p:cNvSpPr/>
          <p:nvPr/>
        </p:nvSpPr>
        <p:spPr>
          <a:xfrm>
            <a:off x="3707904" y="2132856"/>
            <a:ext cx="571110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8" grpId="0"/>
      <p:bldP spid="32" grpId="0" animBg="1"/>
      <p:bldP spid="33" grpId="0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10. 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1484784"/>
            <a:ext cx="799288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Extrasolare Planeten:	u.a. Zusammenhang Sternen- und Planetenmasse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Juno Mission: 		Entstehungsmodell Jupiter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Spitzer Space Telescope/</a:t>
            </a:r>
            <a:br>
              <a:rPr lang="de-DE" sz="1600" b="1" dirty="0" smtClean="0"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ALMA:			Staubverteilung in Scheibe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Messenger Mission:	Merkur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Dawn Mission:		Ceres, </a:t>
            </a:r>
            <a:r>
              <a:rPr lang="de-DE" sz="1600" b="1" dirty="0" err="1" smtClean="0">
                <a:latin typeface="Arial" pitchFamily="34" charset="0"/>
                <a:cs typeface="Arial" pitchFamily="34" charset="0"/>
              </a:rPr>
              <a:t>Vestra</a:t>
            </a:r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1600" b="1" dirty="0" smtClean="0">
              <a:latin typeface="Arial" pitchFamily="34" charset="0"/>
              <a:cs typeface="Arial" pitchFamily="34" charset="0"/>
            </a:endParaRP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thebricklife.com/wp-content/uploads/juno-logo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6300192" y="2492896"/>
            <a:ext cx="326074" cy="432048"/>
          </a:xfrm>
          <a:prstGeom prst="rect">
            <a:avLst/>
          </a:prstGeom>
          <a:noFill/>
        </p:spPr>
      </p:pic>
      <p:pic>
        <p:nvPicPr>
          <p:cNvPr id="7173" name="Picture 5" descr="C:\Users\Justus Benad\Desktop\spitzer-logo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</a:blip>
          <a:srcRect/>
          <a:stretch>
            <a:fillRect/>
          </a:stretch>
        </p:blipFill>
        <p:spPr bwMode="auto">
          <a:xfrm>
            <a:off x="6228184" y="3717032"/>
            <a:ext cx="864096" cy="324543"/>
          </a:xfrm>
          <a:prstGeom prst="rect">
            <a:avLst/>
          </a:prstGeom>
          <a:noFill/>
        </p:spPr>
      </p:pic>
      <p:pic>
        <p:nvPicPr>
          <p:cNvPr id="7174" name="Picture 6" descr="C:\Users\Justus Benad\Desktop\eso0334a.jp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</a:blip>
          <a:srcRect/>
          <a:stretch>
            <a:fillRect/>
          </a:stretch>
        </p:blipFill>
        <p:spPr bwMode="auto">
          <a:xfrm>
            <a:off x="7380312" y="3717032"/>
            <a:ext cx="238783" cy="360040"/>
          </a:xfrm>
          <a:prstGeom prst="rect">
            <a:avLst/>
          </a:prstGeom>
          <a:noFill/>
        </p:spPr>
      </p:pic>
      <p:pic>
        <p:nvPicPr>
          <p:cNvPr id="7175" name="Picture 7" descr="C:\Users\Justus Benad\Desktop\MESSENGER_mission_emblem.pn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228184" y="4653136"/>
            <a:ext cx="432048" cy="396737"/>
          </a:xfrm>
          <a:prstGeom prst="rect">
            <a:avLst/>
          </a:prstGeom>
          <a:noFill/>
        </p:spPr>
      </p:pic>
      <p:pic>
        <p:nvPicPr>
          <p:cNvPr id="7176" name="Picture 8" descr="C:\Users\Justus Benad\Desktop\miss_ident_oval_thmb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209159" y="5517232"/>
            <a:ext cx="504055" cy="50770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Dust Setteling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sz="1600" u="sng" dirty="0" smtClean="0"/>
          </a:p>
          <a:p>
            <a:pPr>
              <a:buNone/>
            </a:pPr>
            <a:r>
              <a:rPr lang="de-DE" sz="1800" dirty="0" smtClean="0"/>
              <a:t>	</a:t>
            </a:r>
            <a:r>
              <a:rPr lang="de-DE" sz="1800" u="sng" dirty="0" smtClean="0"/>
              <a:t>Protoplanetary Disk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  <p:graphicFrame>
        <p:nvGraphicFramePr>
          <p:cNvPr id="17" name="Diagramm 16"/>
          <p:cNvGraphicFramePr/>
          <p:nvPr/>
        </p:nvGraphicFramePr>
        <p:xfrm>
          <a:off x="971600" y="2909168"/>
          <a:ext cx="2016224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1994750" y="2906761"/>
            <a:ext cx="20906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1% solid grains, dust (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~1µm)</a:t>
            </a:r>
            <a:endParaRPr lang="de-DE" sz="1100" b="1" dirty="0" smtClean="0">
              <a:latin typeface="Arial" pitchFamily="34" charset="0"/>
              <a:cs typeface="Arial" pitchFamily="34" charset="0"/>
            </a:endParaRPr>
          </a:p>
          <a:p>
            <a:endParaRPr lang="de-DE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ihandform 18"/>
          <p:cNvSpPr/>
          <p:nvPr/>
        </p:nvSpPr>
        <p:spPr>
          <a:xfrm>
            <a:off x="1835696" y="2988850"/>
            <a:ext cx="201283" cy="280358"/>
          </a:xfrm>
          <a:custGeom>
            <a:avLst/>
            <a:gdLst>
              <a:gd name="connsiteX0" fmla="*/ 132272 w 201283"/>
              <a:gd name="connsiteY0" fmla="*/ 280358 h 280358"/>
              <a:gd name="connsiteX1" fmla="*/ 11502 w 201283"/>
              <a:gd name="connsiteY1" fmla="*/ 38819 h 280358"/>
              <a:gd name="connsiteX2" fmla="*/ 201283 w 201283"/>
              <a:gd name="connsiteY2" fmla="*/ 47445 h 2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283" h="280358">
                <a:moveTo>
                  <a:pt x="132272" y="280358"/>
                </a:moveTo>
                <a:cubicBezTo>
                  <a:pt x="66136" y="178998"/>
                  <a:pt x="0" y="77638"/>
                  <a:pt x="11502" y="38819"/>
                </a:cubicBezTo>
                <a:cubicBezTo>
                  <a:pt x="23004" y="0"/>
                  <a:pt x="112144" y="41694"/>
                  <a:pt x="201283" y="47445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331640" y="4149080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99% gas</a:t>
            </a:r>
            <a:endParaRPr lang="de-DE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rot="5400000">
            <a:off x="3095836" y="3897052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ussdiagramm: Prozess 29"/>
          <p:cNvSpPr/>
          <p:nvPr/>
        </p:nvSpPr>
        <p:spPr>
          <a:xfrm>
            <a:off x="5580112" y="2780928"/>
            <a:ext cx="2232248" cy="93610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/>
          <p:cNvSpPr/>
          <p:nvPr/>
        </p:nvSpPr>
        <p:spPr>
          <a:xfrm flipV="1">
            <a:off x="7164288" y="3645024"/>
            <a:ext cx="201283" cy="360040"/>
          </a:xfrm>
          <a:custGeom>
            <a:avLst/>
            <a:gdLst>
              <a:gd name="connsiteX0" fmla="*/ 132272 w 201283"/>
              <a:gd name="connsiteY0" fmla="*/ 280358 h 280358"/>
              <a:gd name="connsiteX1" fmla="*/ 11502 w 201283"/>
              <a:gd name="connsiteY1" fmla="*/ 38819 h 280358"/>
              <a:gd name="connsiteX2" fmla="*/ 201283 w 201283"/>
              <a:gd name="connsiteY2" fmla="*/ 47445 h 2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283" h="280358">
                <a:moveTo>
                  <a:pt x="132272" y="280358"/>
                </a:moveTo>
                <a:cubicBezTo>
                  <a:pt x="66136" y="178998"/>
                  <a:pt x="0" y="77638"/>
                  <a:pt x="11502" y="38819"/>
                </a:cubicBezTo>
                <a:cubicBezTo>
                  <a:pt x="23004" y="0"/>
                  <a:pt x="112144" y="41694"/>
                  <a:pt x="201283" y="47445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7308304" y="3789040"/>
            <a:ext cx="428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gas</a:t>
            </a:r>
          </a:p>
          <a:p>
            <a:endParaRPr lang="de-DE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588224" y="3212976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/>
          <p:cNvCxnSpPr>
            <a:stCxn id="33" idx="2"/>
          </p:cNvCxnSpPr>
          <p:nvPr/>
        </p:nvCxnSpPr>
        <p:spPr>
          <a:xfrm rot="10800000">
            <a:off x="6156176" y="3284984"/>
            <a:ext cx="432048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6660232" y="3283396"/>
            <a:ext cx="576064" cy="158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6732240" y="3007985"/>
            <a:ext cx="47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drag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261018" y="3007985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v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41" name="Freihandform 40"/>
          <p:cNvSpPr/>
          <p:nvPr/>
        </p:nvSpPr>
        <p:spPr>
          <a:xfrm rot="669429" flipH="1" flipV="1">
            <a:off x="6514512" y="3298818"/>
            <a:ext cx="216024" cy="747745"/>
          </a:xfrm>
          <a:custGeom>
            <a:avLst/>
            <a:gdLst>
              <a:gd name="connsiteX0" fmla="*/ 132272 w 201283"/>
              <a:gd name="connsiteY0" fmla="*/ 280358 h 280358"/>
              <a:gd name="connsiteX1" fmla="*/ 11502 w 201283"/>
              <a:gd name="connsiteY1" fmla="*/ 38819 h 280358"/>
              <a:gd name="connsiteX2" fmla="*/ 201283 w 201283"/>
              <a:gd name="connsiteY2" fmla="*/ 47445 h 2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283" h="280358">
                <a:moveTo>
                  <a:pt x="132272" y="280358"/>
                </a:moveTo>
                <a:cubicBezTo>
                  <a:pt x="66136" y="178998"/>
                  <a:pt x="0" y="77638"/>
                  <a:pt x="11502" y="38819"/>
                </a:cubicBezTo>
                <a:cubicBezTo>
                  <a:pt x="23004" y="0"/>
                  <a:pt x="112144" y="41694"/>
                  <a:pt x="201283" y="47445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5650273" y="3790201"/>
            <a:ext cx="865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dust grain</a:t>
            </a:r>
          </a:p>
          <a:p>
            <a:endParaRPr lang="de-DE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79512" y="6093296"/>
            <a:ext cx="41764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de-DE" sz="105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fric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„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friction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time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scale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 , F</a:t>
            </a:r>
            <a:r>
              <a:rPr lang="de-DE" sz="105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drag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„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Eppstein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Drag</a:t>
            </a:r>
            <a:r>
              <a:rPr lang="de-DE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  </a:t>
            </a:r>
            <a:endParaRPr lang="de-DE" sz="105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Pfeil nach rechts 46"/>
          <p:cNvSpPr/>
          <p:nvPr/>
        </p:nvSpPr>
        <p:spPr>
          <a:xfrm>
            <a:off x="1619672" y="5589240"/>
            <a:ext cx="648072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2267744" y="5589240"/>
            <a:ext cx="518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Partikel sind sehr stark an das Gas gebunden</a:t>
            </a:r>
            <a:endParaRPr lang="de-DE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876256" y="4869160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(at about 1 AU)</a:t>
            </a:r>
            <a:endParaRPr lang="de-DE" sz="105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457182"/>
            <a:ext cx="1800200" cy="5017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 animBg="1"/>
      <p:bldP spid="39" grpId="0"/>
      <p:bldP spid="40" grpId="0"/>
      <p:bldP spid="41" grpId="0" animBg="1"/>
      <p:bldP spid="42" grpId="0"/>
      <p:bldP spid="46" grpId="0"/>
      <p:bldP spid="47" grpId="0" animBg="1"/>
      <p:bldP spid="48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/>
          <p:cNvSpPr/>
          <p:nvPr/>
        </p:nvSpPr>
        <p:spPr>
          <a:xfrm>
            <a:off x="36512" y="2276872"/>
            <a:ext cx="9107488" cy="2592288"/>
          </a:xfrm>
          <a:prstGeom prst="rect">
            <a:avLst/>
          </a:prstGeom>
          <a:gradFill flip="none" rotWithShape="1">
            <a:gsLst>
              <a:gs pos="10000">
                <a:schemeClr val="bg1"/>
              </a:gs>
              <a:gs pos="50000">
                <a:schemeClr val="bg1">
                  <a:lumMod val="85000"/>
                </a:schemeClr>
              </a:gs>
              <a:gs pos="9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Ellipse 37"/>
          <p:cNvSpPr/>
          <p:nvPr/>
        </p:nvSpPr>
        <p:spPr>
          <a:xfrm>
            <a:off x="1403648" y="3356992"/>
            <a:ext cx="432048" cy="432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Dust Setteling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sz="1600" u="sng" dirty="0" smtClean="0"/>
          </a:p>
          <a:p>
            <a:pPr>
              <a:buNone/>
            </a:pPr>
            <a:r>
              <a:rPr lang="de-DE" sz="1800" dirty="0" smtClean="0"/>
              <a:t>	</a:t>
            </a:r>
            <a:r>
              <a:rPr lang="de-DE" sz="1800" u="sng" dirty="0" smtClean="0"/>
              <a:t>Protoplanetary Disk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winkliges Dreieck 33"/>
          <p:cNvSpPr/>
          <p:nvPr/>
        </p:nvSpPr>
        <p:spPr>
          <a:xfrm flipH="1">
            <a:off x="1619672" y="2348880"/>
            <a:ext cx="5544616" cy="1224136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Bogen 36"/>
          <p:cNvSpPr/>
          <p:nvPr/>
        </p:nvSpPr>
        <p:spPr>
          <a:xfrm rot="2421216">
            <a:off x="2527006" y="2968182"/>
            <a:ext cx="914400" cy="914400"/>
          </a:xfrm>
          <a:prstGeom prst="arc">
            <a:avLst>
              <a:gd name="adj1" fmla="val 17319804"/>
              <a:gd name="adj2" fmla="val 2025096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1492006" y="3808788"/>
            <a:ext cx="442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star</a:t>
            </a:r>
          </a:p>
          <a:p>
            <a:endParaRPr lang="de-DE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reihandform 42"/>
          <p:cNvSpPr/>
          <p:nvPr/>
        </p:nvSpPr>
        <p:spPr>
          <a:xfrm flipV="1">
            <a:off x="1331640" y="3645024"/>
            <a:ext cx="201283" cy="360040"/>
          </a:xfrm>
          <a:custGeom>
            <a:avLst/>
            <a:gdLst>
              <a:gd name="connsiteX0" fmla="*/ 132272 w 201283"/>
              <a:gd name="connsiteY0" fmla="*/ 280358 h 280358"/>
              <a:gd name="connsiteX1" fmla="*/ 11502 w 201283"/>
              <a:gd name="connsiteY1" fmla="*/ 38819 h 280358"/>
              <a:gd name="connsiteX2" fmla="*/ 201283 w 201283"/>
              <a:gd name="connsiteY2" fmla="*/ 47445 h 2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283" h="280358">
                <a:moveTo>
                  <a:pt x="132272" y="280358"/>
                </a:moveTo>
                <a:cubicBezTo>
                  <a:pt x="66136" y="178998"/>
                  <a:pt x="0" y="77638"/>
                  <a:pt x="11502" y="38819"/>
                </a:cubicBezTo>
                <a:cubicBezTo>
                  <a:pt x="23004" y="0"/>
                  <a:pt x="112144" y="41694"/>
                  <a:pt x="201283" y="47445"/>
                </a:cubicBezTo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7020272" y="3429000"/>
            <a:ext cx="144016" cy="1440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Gerade Verbindung mit Pfeil 57"/>
          <p:cNvCxnSpPr/>
          <p:nvPr/>
        </p:nvCxnSpPr>
        <p:spPr>
          <a:xfrm rot="16200000" flipV="1">
            <a:off x="7056015" y="2647862"/>
            <a:ext cx="504056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Würfel 48"/>
          <p:cNvSpPr/>
          <p:nvPr/>
        </p:nvSpPr>
        <p:spPr>
          <a:xfrm>
            <a:off x="7092280" y="2060848"/>
            <a:ext cx="360040" cy="360040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3" name="Gerade Verbindung mit Pfeil 52"/>
          <p:cNvCxnSpPr>
            <a:stCxn id="74" idx="1"/>
          </p:cNvCxnSpPr>
          <p:nvPr/>
        </p:nvCxnSpPr>
        <p:spPr>
          <a:xfrm rot="10800000" flipH="1" flipV="1">
            <a:off x="7307474" y="1800021"/>
            <a:ext cx="830" cy="3002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rot="5400000">
            <a:off x="7059276" y="1958273"/>
            <a:ext cx="288034" cy="19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7307474" y="2600726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P(z)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307474" y="1661521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P(z)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6904154" y="1700808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g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4427984" y="3573016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r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4614198" y="2564904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~ r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6948264" y="2852936"/>
            <a:ext cx="250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z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82" name="Pfeil nach rechts 81"/>
          <p:cNvSpPr/>
          <p:nvPr/>
        </p:nvSpPr>
        <p:spPr>
          <a:xfrm>
            <a:off x="2860610" y="4198067"/>
            <a:ext cx="432048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Textfeld 82"/>
          <p:cNvSpPr txBox="1"/>
          <p:nvPr/>
        </p:nvSpPr>
        <p:spPr>
          <a:xfrm>
            <a:off x="3344053" y="4108306"/>
            <a:ext cx="543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Zusammenhang: Höhe, Druck, Dichte, Winkelgeschwindigkeit</a:t>
            </a:r>
            <a:endParaRPr lang="de-DE" sz="1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653136"/>
            <a:ext cx="864096" cy="43511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653136"/>
            <a:ext cx="864096" cy="43204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hteck 83"/>
          <p:cNvSpPr/>
          <p:nvPr/>
        </p:nvSpPr>
        <p:spPr>
          <a:xfrm>
            <a:off x="7543800" y="4633913"/>
            <a:ext cx="385763" cy="45720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4744" y="5373216"/>
            <a:ext cx="239624" cy="288032"/>
          </a:xfrm>
          <a:prstGeom prst="rect">
            <a:avLst/>
          </a:prstGeom>
          <a:noFill/>
        </p:spPr>
      </p:pic>
      <p:cxnSp>
        <p:nvCxnSpPr>
          <p:cNvPr id="85" name="Gerade Verbindung mit Pfeil 84"/>
          <p:cNvCxnSpPr/>
          <p:nvPr/>
        </p:nvCxnSpPr>
        <p:spPr>
          <a:xfrm rot="5400000">
            <a:off x="7631684" y="5207299"/>
            <a:ext cx="216024" cy="19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eck 88"/>
          <p:cNvSpPr/>
          <p:nvPr/>
        </p:nvSpPr>
        <p:spPr>
          <a:xfrm>
            <a:off x="1619672" y="3140968"/>
            <a:ext cx="2088232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1259632" y="3140968"/>
            <a:ext cx="432048" cy="93610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1" name="Gerade Verbindung 90"/>
          <p:cNvCxnSpPr/>
          <p:nvPr/>
        </p:nvCxnSpPr>
        <p:spPr>
          <a:xfrm>
            <a:off x="1187624" y="3140968"/>
            <a:ext cx="2808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>
            <a:off x="1187624" y="4077072"/>
            <a:ext cx="28083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rot="5400000">
            <a:off x="3095836" y="3753036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rot="5400000">
            <a:off x="647564" y="3753036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869160"/>
            <a:ext cx="864096" cy="259012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539552" y="4509120"/>
            <a:ext cx="4836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Zusammenhang: Druck, Dichte, Schallgeschwindigkeit</a:t>
            </a:r>
            <a:endParaRPr lang="de-DE" sz="1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Pfeil nach rechts 98"/>
          <p:cNvSpPr/>
          <p:nvPr/>
        </p:nvSpPr>
        <p:spPr>
          <a:xfrm rot="5400000">
            <a:off x="6264188" y="4185084"/>
            <a:ext cx="1728192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Textfeld 99"/>
          <p:cNvSpPr txBox="1"/>
          <p:nvPr/>
        </p:nvSpPr>
        <p:spPr>
          <a:xfrm>
            <a:off x="5076056" y="5281463"/>
            <a:ext cx="2870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Vertikale Verteilung der Dichte</a:t>
            </a:r>
            <a:endParaRPr lang="de-DE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Nach oben gebogener Pfeil 100"/>
          <p:cNvSpPr/>
          <p:nvPr/>
        </p:nvSpPr>
        <p:spPr>
          <a:xfrm flipV="1">
            <a:off x="5580112" y="4581128"/>
            <a:ext cx="360040" cy="576064"/>
          </a:xfrm>
          <a:prstGeom prst="bent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672" y="5589240"/>
            <a:ext cx="1043608" cy="365896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3486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179512" y="6093296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h: „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scale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hight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 </a:t>
            </a:r>
            <a:endParaRPr lang="de-DE" sz="105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755576" y="6309320"/>
            <a:ext cx="720080" cy="30241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3981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8.33333E-7 -0.29398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-0.29422 " pathEditMode="relative" rAng="0" ptsTypes="AA">
                                      <p:cBhvr>
                                        <p:cTn id="10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00278 -0.3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03733 -4.81481E-6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8" grpId="0" animBg="1"/>
      <p:bldP spid="34" grpId="0" animBg="1"/>
      <p:bldP spid="34" grpId="1" animBg="1"/>
      <p:bldP spid="37" grpId="0" animBg="1"/>
      <p:bldP spid="37" grpId="1" animBg="1"/>
      <p:bldP spid="44" grpId="0"/>
      <p:bldP spid="43" grpId="0" animBg="1"/>
      <p:bldP spid="45" grpId="0" animBg="1"/>
      <p:bldP spid="45" grpId="1" animBg="1"/>
      <p:bldP spid="49" grpId="0" animBg="1"/>
      <p:bldP spid="49" grpId="1" animBg="1"/>
      <p:bldP spid="73" grpId="0"/>
      <p:bldP spid="73" grpId="1"/>
      <p:bldP spid="74" grpId="0"/>
      <p:bldP spid="74" grpId="1"/>
      <p:bldP spid="75" grpId="0"/>
      <p:bldP spid="75" grpId="1"/>
      <p:bldP spid="79" grpId="0"/>
      <p:bldP spid="79" grpId="1"/>
      <p:bldP spid="80" grpId="0"/>
      <p:bldP spid="80" grpId="1"/>
      <p:bldP spid="81" grpId="0"/>
      <p:bldP spid="81" grpId="1"/>
      <p:bldP spid="82" grpId="0" animBg="1"/>
      <p:bldP spid="82" grpId="1" animBg="1"/>
      <p:bldP spid="83" grpId="0"/>
      <p:bldP spid="83" grpId="1"/>
      <p:bldP spid="84" grpId="0" animBg="1"/>
      <p:bldP spid="84" grpId="1" animBg="1"/>
      <p:bldP spid="89" grpId="0" animBg="1"/>
      <p:bldP spid="90" grpId="0" animBg="1"/>
      <p:bldP spid="90" grpId="1" animBg="1"/>
      <p:bldP spid="98" grpId="0"/>
      <p:bldP spid="99" grpId="0" animBg="1"/>
      <p:bldP spid="100" grpId="0"/>
      <p:bldP spid="101" grpId="0" animBg="1"/>
      <p:bldP spid="106" grpId="0"/>
      <p:bldP spid="1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e 63"/>
          <p:cNvSpPr/>
          <p:nvPr/>
        </p:nvSpPr>
        <p:spPr>
          <a:xfrm>
            <a:off x="0" y="2996952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-2340768" y="2852936"/>
            <a:ext cx="504056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Dust Setteling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sz="1600" u="sng" dirty="0" smtClean="0"/>
          </a:p>
          <a:p>
            <a:pPr>
              <a:buNone/>
            </a:pPr>
            <a:r>
              <a:rPr lang="de-DE" sz="1800" dirty="0" smtClean="0"/>
              <a:t>	</a:t>
            </a:r>
            <a:r>
              <a:rPr lang="de-DE" sz="1800" u="sng" dirty="0" smtClean="0"/>
              <a:t>Vertikale Bewegung kleiner Partikel (nicht turbulent) 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45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3981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2627784" y="270892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Gerade Verbindung mit Pfeil 65"/>
          <p:cNvCxnSpPr/>
          <p:nvPr/>
        </p:nvCxnSpPr>
        <p:spPr>
          <a:xfrm rot="5400000">
            <a:off x="2556802" y="2934591"/>
            <a:ext cx="288034" cy="19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rot="16200000" flipV="1">
            <a:off x="2556731" y="2635957"/>
            <a:ext cx="288032" cy="191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2727690" y="2852936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g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2727884" y="2492896"/>
            <a:ext cx="475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drag</a:t>
            </a:r>
            <a:endParaRPr lang="de-DE" i="1" dirty="0">
              <a:latin typeface="LM Roman 10" pitchFamily="50" charset="0"/>
            </a:endParaRPr>
          </a:p>
        </p:txBody>
      </p:sp>
      <p:cxnSp>
        <p:nvCxnSpPr>
          <p:cNvPr id="78" name="Gerade Verbindung 77"/>
          <p:cNvCxnSpPr/>
          <p:nvPr/>
        </p:nvCxnSpPr>
        <p:spPr>
          <a:xfrm rot="10800000">
            <a:off x="2051720" y="2780928"/>
            <a:ext cx="64807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 rot="5400000">
            <a:off x="1980506" y="2996158"/>
            <a:ext cx="432048" cy="1588"/>
          </a:xfrm>
          <a:prstGeom prst="straightConnector1">
            <a:avLst/>
          </a:prstGeom>
          <a:ln w="31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1978551" y="2892369"/>
            <a:ext cx="247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z</a:t>
            </a:r>
            <a:endParaRPr lang="de-DE" sz="1200" i="1" dirty="0">
              <a:latin typeface="LM Roman 10" pitchFamily="50" charset="0"/>
            </a:endParaRPr>
          </a:p>
        </p:txBody>
      </p:sp>
      <p:sp>
        <p:nvSpPr>
          <p:cNvPr id="102" name="Pfeil nach rechts 101"/>
          <p:cNvSpPr/>
          <p:nvPr/>
        </p:nvSpPr>
        <p:spPr>
          <a:xfrm>
            <a:off x="3491880" y="2780928"/>
            <a:ext cx="57606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Textfeld 103"/>
          <p:cNvSpPr txBox="1"/>
          <p:nvPr/>
        </p:nvSpPr>
        <p:spPr>
          <a:xfrm>
            <a:off x="3347864" y="2924944"/>
            <a:ext cx="83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drag </a:t>
            </a:r>
            <a:r>
              <a:rPr lang="de-DE" sz="1200" i="1" dirty="0" smtClean="0">
                <a:latin typeface="LM Roman 10" pitchFamily="50" charset="0"/>
              </a:rPr>
              <a:t>= F</a:t>
            </a:r>
            <a:r>
              <a:rPr lang="de-DE" sz="1200" i="1" baseline="-25000" dirty="0" smtClean="0">
                <a:latin typeface="LM Roman 10" pitchFamily="50" charset="0"/>
              </a:rPr>
              <a:t>g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4283968" y="2658398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1600" b="1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settle</a:t>
            </a:r>
            <a:endParaRPr lang="de-DE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Pfeil nach rechts 106"/>
          <p:cNvSpPr/>
          <p:nvPr/>
        </p:nvSpPr>
        <p:spPr>
          <a:xfrm>
            <a:off x="5076056" y="2780928"/>
            <a:ext cx="57606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Textfeld 107"/>
          <p:cNvSpPr txBox="1"/>
          <p:nvPr/>
        </p:nvSpPr>
        <p:spPr>
          <a:xfrm>
            <a:off x="5796136" y="265839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de-DE" sz="1600" b="1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settle</a:t>
            </a:r>
            <a:endParaRPr lang="de-DE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564904"/>
            <a:ext cx="1224136" cy="550861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400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859685" y="2885562"/>
            <a:ext cx="324886" cy="21602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7414221" y="2627644"/>
            <a:ext cx="96922" cy="106324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feil nach rechts 43"/>
          <p:cNvSpPr/>
          <p:nvPr/>
        </p:nvSpPr>
        <p:spPr>
          <a:xfrm>
            <a:off x="1192176" y="4074163"/>
            <a:ext cx="648072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032561" y="3985404"/>
            <a:ext cx="6813597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Große Partikel sinken schneller als kleine</a:t>
            </a: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endParaRPr lang="de-DE" sz="6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0975" indent="-180975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Vorgang kurz, verglichen mit der Lebensdauer der Scheibe</a:t>
            </a:r>
            <a:endParaRPr lang="de-DE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3787" y="2741290"/>
            <a:ext cx="1008112" cy="278469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79512" y="6093296"/>
            <a:ext cx="28803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: „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surface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density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“, a: „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particle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radius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 </a:t>
            </a:r>
            <a:endParaRPr lang="de-DE" sz="105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668344" y="3157518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(at z=h, 1 AU,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micron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sized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grain)</a:t>
            </a:r>
            <a:endParaRPr lang="de-DE" sz="105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96" grpId="0"/>
      <p:bldP spid="102" grpId="0" animBg="1"/>
      <p:bldP spid="104" grpId="0"/>
      <p:bldP spid="105" grpId="0"/>
      <p:bldP spid="107" grpId="0" animBg="1"/>
      <p:bldP spid="108" grpId="0"/>
      <p:bldP spid="42" grpId="0" animBg="1"/>
      <p:bldP spid="43" grpId="0" animBg="1"/>
      <p:bldP spid="44" grpId="0" animBg="1"/>
      <p:bldP spid="45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llipse 54"/>
          <p:cNvSpPr/>
          <p:nvPr/>
        </p:nvSpPr>
        <p:spPr>
          <a:xfrm>
            <a:off x="-2340768" y="2996952"/>
            <a:ext cx="5040560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-2340768" y="3140968"/>
            <a:ext cx="5040560" cy="1440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Gerade Verbindung 57"/>
          <p:cNvCxnSpPr>
            <a:stCxn id="56" idx="2"/>
            <a:endCxn id="56" idx="6"/>
          </p:cNvCxnSpPr>
          <p:nvPr/>
        </p:nvCxnSpPr>
        <p:spPr>
          <a:xfrm rot="10800000" flipH="1">
            <a:off x="-2340768" y="3212976"/>
            <a:ext cx="504056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/>
          <p:cNvSpPr/>
          <p:nvPr/>
        </p:nvSpPr>
        <p:spPr>
          <a:xfrm>
            <a:off x="0" y="2996952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-2340768" y="2852936"/>
            <a:ext cx="504056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Dust Setteling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sz="1600" u="sng" dirty="0" smtClean="0"/>
          </a:p>
          <a:p>
            <a:pPr>
              <a:buNone/>
            </a:pPr>
            <a:r>
              <a:rPr lang="de-DE" sz="1800" dirty="0" smtClean="0"/>
              <a:t>	</a:t>
            </a:r>
            <a:r>
              <a:rPr lang="de-DE" sz="1800" u="sng" dirty="0" smtClean="0"/>
              <a:t>Vertikale Bewegung kleiner Partikel (turbulent) </a:t>
            </a:r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9829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0" name="Freihandform 59"/>
          <p:cNvSpPr/>
          <p:nvPr/>
        </p:nvSpPr>
        <p:spPr>
          <a:xfrm>
            <a:off x="1371646" y="2912467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reihandform 60"/>
          <p:cNvSpPr/>
          <p:nvPr/>
        </p:nvSpPr>
        <p:spPr>
          <a:xfrm>
            <a:off x="1371646" y="2971998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Freihandform 61"/>
          <p:cNvSpPr/>
          <p:nvPr/>
        </p:nvSpPr>
        <p:spPr>
          <a:xfrm>
            <a:off x="1443654" y="3044006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Freihandform 67"/>
          <p:cNvSpPr/>
          <p:nvPr/>
        </p:nvSpPr>
        <p:spPr>
          <a:xfrm>
            <a:off x="1194993" y="2971998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Freihandform 69"/>
          <p:cNvSpPr/>
          <p:nvPr/>
        </p:nvSpPr>
        <p:spPr>
          <a:xfrm>
            <a:off x="1227630" y="3116014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Freihandform 71"/>
          <p:cNvSpPr/>
          <p:nvPr/>
        </p:nvSpPr>
        <p:spPr>
          <a:xfrm>
            <a:off x="1411017" y="3128491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Freihandform 72"/>
          <p:cNvSpPr/>
          <p:nvPr/>
        </p:nvSpPr>
        <p:spPr>
          <a:xfrm>
            <a:off x="1371646" y="3162447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Freihandform 73"/>
          <p:cNvSpPr/>
          <p:nvPr/>
        </p:nvSpPr>
        <p:spPr>
          <a:xfrm>
            <a:off x="1371646" y="3221978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Freihandform 74"/>
          <p:cNvSpPr/>
          <p:nvPr/>
        </p:nvSpPr>
        <p:spPr>
          <a:xfrm>
            <a:off x="1442894" y="3284984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Freihandform 75"/>
          <p:cNvSpPr/>
          <p:nvPr/>
        </p:nvSpPr>
        <p:spPr>
          <a:xfrm>
            <a:off x="1194993" y="3221978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Freihandform 76"/>
          <p:cNvSpPr/>
          <p:nvPr/>
        </p:nvSpPr>
        <p:spPr>
          <a:xfrm>
            <a:off x="1227630" y="3344515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Freihandform 78"/>
          <p:cNvSpPr/>
          <p:nvPr/>
        </p:nvSpPr>
        <p:spPr>
          <a:xfrm>
            <a:off x="1410257" y="3408261"/>
            <a:ext cx="1119491" cy="84485"/>
          </a:xfrm>
          <a:custGeom>
            <a:avLst/>
            <a:gdLst>
              <a:gd name="connsiteX0" fmla="*/ 15152 w 3386505"/>
              <a:gd name="connsiteY0" fmla="*/ 7576 h 232791"/>
              <a:gd name="connsiteX1" fmla="*/ 94665 w 3386505"/>
              <a:gd name="connsiteY1" fmla="*/ 47332 h 232791"/>
              <a:gd name="connsiteX2" fmla="*/ 142373 w 3386505"/>
              <a:gd name="connsiteY2" fmla="*/ 63235 h 232791"/>
              <a:gd name="connsiteX3" fmla="*/ 182130 w 3386505"/>
              <a:gd name="connsiteY3" fmla="*/ 87089 h 232791"/>
              <a:gd name="connsiteX4" fmla="*/ 205984 w 3386505"/>
              <a:gd name="connsiteY4" fmla="*/ 102992 h 232791"/>
              <a:gd name="connsiteX5" fmla="*/ 253691 w 3386505"/>
              <a:gd name="connsiteY5" fmla="*/ 118894 h 232791"/>
              <a:gd name="connsiteX6" fmla="*/ 293448 w 3386505"/>
              <a:gd name="connsiteY6" fmla="*/ 142748 h 232791"/>
              <a:gd name="connsiteX7" fmla="*/ 372961 w 3386505"/>
              <a:gd name="connsiteY7" fmla="*/ 166602 h 232791"/>
              <a:gd name="connsiteX8" fmla="*/ 396815 w 3386505"/>
              <a:gd name="connsiteY8" fmla="*/ 174553 h 232791"/>
              <a:gd name="connsiteX9" fmla="*/ 460425 w 3386505"/>
              <a:gd name="connsiteY9" fmla="*/ 166602 h 232791"/>
              <a:gd name="connsiteX10" fmla="*/ 484279 w 3386505"/>
              <a:gd name="connsiteY10" fmla="*/ 142748 h 232791"/>
              <a:gd name="connsiteX11" fmla="*/ 516084 w 3386505"/>
              <a:gd name="connsiteY11" fmla="*/ 126845 h 232791"/>
              <a:gd name="connsiteX12" fmla="*/ 563792 w 3386505"/>
              <a:gd name="connsiteY12" fmla="*/ 110943 h 232791"/>
              <a:gd name="connsiteX13" fmla="*/ 460425 w 3386505"/>
              <a:gd name="connsiteY13" fmla="*/ 95040 h 232791"/>
              <a:gd name="connsiteX14" fmla="*/ 484279 w 3386505"/>
              <a:gd name="connsiteY14" fmla="*/ 110943 h 232791"/>
              <a:gd name="connsiteX15" fmla="*/ 531987 w 3386505"/>
              <a:gd name="connsiteY15" fmla="*/ 142748 h 232791"/>
              <a:gd name="connsiteX16" fmla="*/ 842088 w 3386505"/>
              <a:gd name="connsiteY16" fmla="*/ 126845 h 232791"/>
              <a:gd name="connsiteX17" fmla="*/ 881844 w 3386505"/>
              <a:gd name="connsiteY17" fmla="*/ 118894 h 232791"/>
              <a:gd name="connsiteX18" fmla="*/ 937504 w 3386505"/>
              <a:gd name="connsiteY18" fmla="*/ 102992 h 232791"/>
              <a:gd name="connsiteX19" fmla="*/ 857990 w 3386505"/>
              <a:gd name="connsiteY19" fmla="*/ 102992 h 232791"/>
              <a:gd name="connsiteX20" fmla="*/ 897747 w 3386505"/>
              <a:gd name="connsiteY20" fmla="*/ 150699 h 232791"/>
              <a:gd name="connsiteX21" fmla="*/ 921601 w 3386505"/>
              <a:gd name="connsiteY21" fmla="*/ 158651 h 232791"/>
              <a:gd name="connsiteX22" fmla="*/ 969309 w 3386505"/>
              <a:gd name="connsiteY22" fmla="*/ 198407 h 232791"/>
              <a:gd name="connsiteX23" fmla="*/ 1024968 w 3386505"/>
              <a:gd name="connsiteY23" fmla="*/ 230212 h 232791"/>
              <a:gd name="connsiteX24" fmla="*/ 1350971 w 3386505"/>
              <a:gd name="connsiteY24" fmla="*/ 214310 h 232791"/>
              <a:gd name="connsiteX25" fmla="*/ 1382777 w 3386505"/>
              <a:gd name="connsiteY25" fmla="*/ 206359 h 232791"/>
              <a:gd name="connsiteX26" fmla="*/ 1406630 w 3386505"/>
              <a:gd name="connsiteY26" fmla="*/ 190456 h 232791"/>
              <a:gd name="connsiteX27" fmla="*/ 1438436 w 3386505"/>
              <a:gd name="connsiteY27" fmla="*/ 174553 h 232791"/>
              <a:gd name="connsiteX28" fmla="*/ 1446387 w 3386505"/>
              <a:gd name="connsiteY28" fmla="*/ 95040 h 232791"/>
              <a:gd name="connsiteX29" fmla="*/ 1422533 w 3386505"/>
              <a:gd name="connsiteY29" fmla="*/ 79138 h 232791"/>
              <a:gd name="connsiteX30" fmla="*/ 1374825 w 3386505"/>
              <a:gd name="connsiteY30" fmla="*/ 55284 h 232791"/>
              <a:gd name="connsiteX31" fmla="*/ 1311215 w 3386505"/>
              <a:gd name="connsiteY31" fmla="*/ 39381 h 232791"/>
              <a:gd name="connsiteX32" fmla="*/ 1295312 w 3386505"/>
              <a:gd name="connsiteY32" fmla="*/ 63235 h 232791"/>
              <a:gd name="connsiteX33" fmla="*/ 1335069 w 3386505"/>
              <a:gd name="connsiteY33" fmla="*/ 174553 h 232791"/>
              <a:gd name="connsiteX34" fmla="*/ 1358923 w 3386505"/>
              <a:gd name="connsiteY34" fmla="*/ 182505 h 232791"/>
              <a:gd name="connsiteX35" fmla="*/ 1494095 w 3386505"/>
              <a:gd name="connsiteY35" fmla="*/ 174553 h 232791"/>
              <a:gd name="connsiteX36" fmla="*/ 1661072 w 3386505"/>
              <a:gd name="connsiteY36" fmla="*/ 150699 h 232791"/>
              <a:gd name="connsiteX37" fmla="*/ 1796244 w 3386505"/>
              <a:gd name="connsiteY37" fmla="*/ 134797 h 232791"/>
              <a:gd name="connsiteX38" fmla="*/ 1859855 w 3386505"/>
              <a:gd name="connsiteY38" fmla="*/ 118894 h 232791"/>
              <a:gd name="connsiteX39" fmla="*/ 1883709 w 3386505"/>
              <a:gd name="connsiteY39" fmla="*/ 102992 h 232791"/>
              <a:gd name="connsiteX40" fmla="*/ 1843952 w 3386505"/>
              <a:gd name="connsiteY40" fmla="*/ 87089 h 232791"/>
              <a:gd name="connsiteX41" fmla="*/ 1756488 w 3386505"/>
              <a:gd name="connsiteY41" fmla="*/ 95040 h 232791"/>
              <a:gd name="connsiteX42" fmla="*/ 1788293 w 3386505"/>
              <a:gd name="connsiteY42" fmla="*/ 158651 h 232791"/>
              <a:gd name="connsiteX43" fmla="*/ 1804196 w 3386505"/>
              <a:gd name="connsiteY43" fmla="*/ 182505 h 232791"/>
              <a:gd name="connsiteX44" fmla="*/ 1836001 w 3386505"/>
              <a:gd name="connsiteY44" fmla="*/ 190456 h 232791"/>
              <a:gd name="connsiteX45" fmla="*/ 1859855 w 3386505"/>
              <a:gd name="connsiteY45" fmla="*/ 198407 h 232791"/>
              <a:gd name="connsiteX46" fmla="*/ 2138150 w 3386505"/>
              <a:gd name="connsiteY46" fmla="*/ 182505 h 232791"/>
              <a:gd name="connsiteX47" fmla="*/ 2177907 w 3386505"/>
              <a:gd name="connsiteY47" fmla="*/ 174553 h 232791"/>
              <a:gd name="connsiteX48" fmla="*/ 2281274 w 3386505"/>
              <a:gd name="connsiteY48" fmla="*/ 158651 h 232791"/>
              <a:gd name="connsiteX49" fmla="*/ 2305128 w 3386505"/>
              <a:gd name="connsiteY49" fmla="*/ 134797 h 232791"/>
              <a:gd name="connsiteX50" fmla="*/ 2344884 w 3386505"/>
              <a:gd name="connsiteY50" fmla="*/ 126845 h 232791"/>
              <a:gd name="connsiteX51" fmla="*/ 2368738 w 3386505"/>
              <a:gd name="connsiteY51" fmla="*/ 110943 h 232791"/>
              <a:gd name="connsiteX52" fmla="*/ 2384641 w 3386505"/>
              <a:gd name="connsiteY52" fmla="*/ 87089 h 232791"/>
              <a:gd name="connsiteX53" fmla="*/ 2360787 w 3386505"/>
              <a:gd name="connsiteY53" fmla="*/ 79138 h 232791"/>
              <a:gd name="connsiteX54" fmla="*/ 2289225 w 3386505"/>
              <a:gd name="connsiteY54" fmla="*/ 95040 h 232791"/>
              <a:gd name="connsiteX55" fmla="*/ 2328982 w 3386505"/>
              <a:gd name="connsiteY55" fmla="*/ 118894 h 232791"/>
              <a:gd name="connsiteX56" fmla="*/ 2360787 w 3386505"/>
              <a:gd name="connsiteY56" fmla="*/ 150699 h 232791"/>
              <a:gd name="connsiteX57" fmla="*/ 2408495 w 3386505"/>
              <a:gd name="connsiteY57" fmla="*/ 182505 h 232791"/>
              <a:gd name="connsiteX58" fmla="*/ 2456203 w 3386505"/>
              <a:gd name="connsiteY58" fmla="*/ 198407 h 232791"/>
              <a:gd name="connsiteX59" fmla="*/ 2583424 w 3386505"/>
              <a:gd name="connsiteY59" fmla="*/ 190456 h 232791"/>
              <a:gd name="connsiteX60" fmla="*/ 2607277 w 3386505"/>
              <a:gd name="connsiteY60" fmla="*/ 182505 h 232791"/>
              <a:gd name="connsiteX61" fmla="*/ 2623180 w 3386505"/>
              <a:gd name="connsiteY61" fmla="*/ 158651 h 232791"/>
              <a:gd name="connsiteX62" fmla="*/ 2670888 w 3386505"/>
              <a:gd name="connsiteY62" fmla="*/ 150699 h 232791"/>
              <a:gd name="connsiteX63" fmla="*/ 2718596 w 3386505"/>
              <a:gd name="connsiteY63" fmla="*/ 134797 h 232791"/>
              <a:gd name="connsiteX64" fmla="*/ 2742450 w 3386505"/>
              <a:gd name="connsiteY64" fmla="*/ 126845 h 232791"/>
              <a:gd name="connsiteX65" fmla="*/ 2750401 w 3386505"/>
              <a:gd name="connsiteY65" fmla="*/ 102992 h 232791"/>
              <a:gd name="connsiteX66" fmla="*/ 2726547 w 3386505"/>
              <a:gd name="connsiteY66" fmla="*/ 55284 h 232791"/>
              <a:gd name="connsiteX67" fmla="*/ 2615229 w 3386505"/>
              <a:gd name="connsiteY67" fmla="*/ 63235 h 232791"/>
              <a:gd name="connsiteX68" fmla="*/ 2623180 w 3386505"/>
              <a:gd name="connsiteY68" fmla="*/ 87089 h 232791"/>
              <a:gd name="connsiteX69" fmla="*/ 2647034 w 3386505"/>
              <a:gd name="connsiteY69" fmla="*/ 110943 h 232791"/>
              <a:gd name="connsiteX70" fmla="*/ 2678839 w 3386505"/>
              <a:gd name="connsiteY70" fmla="*/ 158651 h 232791"/>
              <a:gd name="connsiteX71" fmla="*/ 2726547 w 3386505"/>
              <a:gd name="connsiteY71" fmla="*/ 174553 h 232791"/>
              <a:gd name="connsiteX72" fmla="*/ 2790157 w 3386505"/>
              <a:gd name="connsiteY72" fmla="*/ 206359 h 232791"/>
              <a:gd name="connsiteX73" fmla="*/ 2837865 w 3386505"/>
              <a:gd name="connsiteY73" fmla="*/ 222261 h 232791"/>
              <a:gd name="connsiteX74" fmla="*/ 2861719 w 3386505"/>
              <a:gd name="connsiteY74" fmla="*/ 230212 h 232791"/>
              <a:gd name="connsiteX75" fmla="*/ 2949184 w 3386505"/>
              <a:gd name="connsiteY75" fmla="*/ 214310 h 232791"/>
              <a:gd name="connsiteX76" fmla="*/ 2973037 w 3386505"/>
              <a:gd name="connsiteY76" fmla="*/ 198407 h 232791"/>
              <a:gd name="connsiteX77" fmla="*/ 3004843 w 3386505"/>
              <a:gd name="connsiteY77" fmla="*/ 190456 h 232791"/>
              <a:gd name="connsiteX78" fmla="*/ 3060502 w 3386505"/>
              <a:gd name="connsiteY78" fmla="*/ 174553 h 232791"/>
              <a:gd name="connsiteX79" fmla="*/ 3092307 w 3386505"/>
              <a:gd name="connsiteY79" fmla="*/ 87089 h 232791"/>
              <a:gd name="connsiteX80" fmla="*/ 3100258 w 3386505"/>
              <a:gd name="connsiteY80" fmla="*/ 63235 h 232791"/>
              <a:gd name="connsiteX81" fmla="*/ 3084356 w 3386505"/>
              <a:gd name="connsiteY81" fmla="*/ 23479 h 232791"/>
              <a:gd name="connsiteX82" fmla="*/ 3028697 w 3386505"/>
              <a:gd name="connsiteY82" fmla="*/ 23479 h 232791"/>
              <a:gd name="connsiteX83" fmla="*/ 3044599 w 3386505"/>
              <a:gd name="connsiteY83" fmla="*/ 55284 h 232791"/>
              <a:gd name="connsiteX84" fmla="*/ 3076404 w 3386505"/>
              <a:gd name="connsiteY84" fmla="*/ 63235 h 232791"/>
              <a:gd name="connsiteX85" fmla="*/ 3108210 w 3386505"/>
              <a:gd name="connsiteY85" fmla="*/ 79138 h 232791"/>
              <a:gd name="connsiteX86" fmla="*/ 3124112 w 3386505"/>
              <a:gd name="connsiteY86" fmla="*/ 102992 h 232791"/>
              <a:gd name="connsiteX87" fmla="*/ 3203625 w 3386505"/>
              <a:gd name="connsiteY87" fmla="*/ 134797 h 232791"/>
              <a:gd name="connsiteX88" fmla="*/ 3227479 w 3386505"/>
              <a:gd name="connsiteY88" fmla="*/ 142748 h 232791"/>
              <a:gd name="connsiteX89" fmla="*/ 3251333 w 3386505"/>
              <a:gd name="connsiteY89" fmla="*/ 158651 h 232791"/>
              <a:gd name="connsiteX90" fmla="*/ 3378554 w 3386505"/>
              <a:gd name="connsiteY90" fmla="*/ 182505 h 232791"/>
              <a:gd name="connsiteX91" fmla="*/ 3386505 w 3386505"/>
              <a:gd name="connsiteY91" fmla="*/ 182505 h 2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6505" h="232791">
                <a:moveTo>
                  <a:pt x="15152" y="7576"/>
                </a:moveTo>
                <a:cubicBezTo>
                  <a:pt x="87148" y="25575"/>
                  <a:pt x="0" y="0"/>
                  <a:pt x="94665" y="47332"/>
                </a:cubicBezTo>
                <a:cubicBezTo>
                  <a:pt x="109658" y="54829"/>
                  <a:pt x="127999" y="54611"/>
                  <a:pt x="142373" y="63235"/>
                </a:cubicBezTo>
                <a:cubicBezTo>
                  <a:pt x="155625" y="71186"/>
                  <a:pt x="169024" y="78898"/>
                  <a:pt x="182130" y="87089"/>
                </a:cubicBezTo>
                <a:cubicBezTo>
                  <a:pt x="190234" y="92154"/>
                  <a:pt x="197251" y="99111"/>
                  <a:pt x="205984" y="102992"/>
                </a:cubicBezTo>
                <a:cubicBezTo>
                  <a:pt x="221302" y="109800"/>
                  <a:pt x="239317" y="110270"/>
                  <a:pt x="253691" y="118894"/>
                </a:cubicBezTo>
                <a:cubicBezTo>
                  <a:pt x="266943" y="126845"/>
                  <a:pt x="279379" y="136353"/>
                  <a:pt x="293448" y="142748"/>
                </a:cubicBezTo>
                <a:cubicBezTo>
                  <a:pt x="325428" y="157284"/>
                  <a:pt x="341905" y="157729"/>
                  <a:pt x="372961" y="166602"/>
                </a:cubicBezTo>
                <a:cubicBezTo>
                  <a:pt x="381020" y="168904"/>
                  <a:pt x="388864" y="171903"/>
                  <a:pt x="396815" y="174553"/>
                </a:cubicBezTo>
                <a:cubicBezTo>
                  <a:pt x="418018" y="171903"/>
                  <a:pt x="440343" y="173904"/>
                  <a:pt x="460425" y="166602"/>
                </a:cubicBezTo>
                <a:cubicBezTo>
                  <a:pt x="470993" y="162759"/>
                  <a:pt x="475129" y="149284"/>
                  <a:pt x="484279" y="142748"/>
                </a:cubicBezTo>
                <a:cubicBezTo>
                  <a:pt x="493924" y="135858"/>
                  <a:pt x="505079" y="131247"/>
                  <a:pt x="516084" y="126845"/>
                </a:cubicBezTo>
                <a:cubicBezTo>
                  <a:pt x="531648" y="120619"/>
                  <a:pt x="563792" y="110943"/>
                  <a:pt x="563792" y="110943"/>
                </a:cubicBezTo>
                <a:cubicBezTo>
                  <a:pt x="597266" y="60733"/>
                  <a:pt x="608122" y="58116"/>
                  <a:pt x="460425" y="95040"/>
                </a:cubicBezTo>
                <a:cubicBezTo>
                  <a:pt x="451154" y="97358"/>
                  <a:pt x="476938" y="104825"/>
                  <a:pt x="484279" y="110943"/>
                </a:cubicBezTo>
                <a:cubicBezTo>
                  <a:pt x="523986" y="144032"/>
                  <a:pt x="490067" y="128775"/>
                  <a:pt x="531987" y="142748"/>
                </a:cubicBezTo>
                <a:lnTo>
                  <a:pt x="842088" y="126845"/>
                </a:lnTo>
                <a:cubicBezTo>
                  <a:pt x="855571" y="125926"/>
                  <a:pt x="868651" y="121826"/>
                  <a:pt x="881844" y="118894"/>
                </a:cubicBezTo>
                <a:cubicBezTo>
                  <a:pt x="911799" y="112238"/>
                  <a:pt x="910939" y="111847"/>
                  <a:pt x="937504" y="102992"/>
                </a:cubicBezTo>
                <a:cubicBezTo>
                  <a:pt x="878551" y="83341"/>
                  <a:pt x="904789" y="79592"/>
                  <a:pt x="857990" y="102992"/>
                </a:cubicBezTo>
                <a:cubicBezTo>
                  <a:pt x="869724" y="120592"/>
                  <a:pt x="879381" y="138455"/>
                  <a:pt x="897747" y="150699"/>
                </a:cubicBezTo>
                <a:cubicBezTo>
                  <a:pt x="904721" y="155348"/>
                  <a:pt x="913650" y="156000"/>
                  <a:pt x="921601" y="158651"/>
                </a:cubicBezTo>
                <a:cubicBezTo>
                  <a:pt x="948727" y="199339"/>
                  <a:pt x="923191" y="169583"/>
                  <a:pt x="969309" y="198407"/>
                </a:cubicBezTo>
                <a:cubicBezTo>
                  <a:pt x="1024324" y="232791"/>
                  <a:pt x="978103" y="214591"/>
                  <a:pt x="1024968" y="230212"/>
                </a:cubicBezTo>
                <a:lnTo>
                  <a:pt x="1350971" y="214310"/>
                </a:lnTo>
                <a:cubicBezTo>
                  <a:pt x="1361875" y="213583"/>
                  <a:pt x="1372732" y="210664"/>
                  <a:pt x="1382777" y="206359"/>
                </a:cubicBezTo>
                <a:cubicBezTo>
                  <a:pt x="1391560" y="202595"/>
                  <a:pt x="1398333" y="195197"/>
                  <a:pt x="1406630" y="190456"/>
                </a:cubicBezTo>
                <a:cubicBezTo>
                  <a:pt x="1416922" y="184575"/>
                  <a:pt x="1427834" y="179854"/>
                  <a:pt x="1438436" y="174553"/>
                </a:cubicBezTo>
                <a:cubicBezTo>
                  <a:pt x="1458725" y="144118"/>
                  <a:pt x="1467473" y="142483"/>
                  <a:pt x="1446387" y="95040"/>
                </a:cubicBezTo>
                <a:cubicBezTo>
                  <a:pt x="1442506" y="86307"/>
                  <a:pt x="1430887" y="83779"/>
                  <a:pt x="1422533" y="79138"/>
                </a:cubicBezTo>
                <a:cubicBezTo>
                  <a:pt x="1406991" y="70504"/>
                  <a:pt x="1391569" y="61264"/>
                  <a:pt x="1374825" y="55284"/>
                </a:cubicBezTo>
                <a:cubicBezTo>
                  <a:pt x="1354242" y="47933"/>
                  <a:pt x="1311215" y="39381"/>
                  <a:pt x="1311215" y="39381"/>
                </a:cubicBezTo>
                <a:cubicBezTo>
                  <a:pt x="1305914" y="47332"/>
                  <a:pt x="1296177" y="53718"/>
                  <a:pt x="1295312" y="63235"/>
                </a:cubicBezTo>
                <a:cubicBezTo>
                  <a:pt x="1289945" y="122275"/>
                  <a:pt x="1305445" y="130116"/>
                  <a:pt x="1335069" y="174553"/>
                </a:cubicBezTo>
                <a:cubicBezTo>
                  <a:pt x="1339718" y="181527"/>
                  <a:pt x="1350972" y="179854"/>
                  <a:pt x="1358923" y="182505"/>
                </a:cubicBezTo>
                <a:cubicBezTo>
                  <a:pt x="1403980" y="179854"/>
                  <a:pt x="1449208" y="179278"/>
                  <a:pt x="1494095" y="174553"/>
                </a:cubicBezTo>
                <a:cubicBezTo>
                  <a:pt x="1550010" y="168667"/>
                  <a:pt x="1605192" y="156908"/>
                  <a:pt x="1661072" y="150699"/>
                </a:cubicBezTo>
                <a:cubicBezTo>
                  <a:pt x="1753872" y="140388"/>
                  <a:pt x="1708819" y="145725"/>
                  <a:pt x="1796244" y="134797"/>
                </a:cubicBezTo>
                <a:cubicBezTo>
                  <a:pt x="1817448" y="129496"/>
                  <a:pt x="1839315" y="126363"/>
                  <a:pt x="1859855" y="118894"/>
                </a:cubicBezTo>
                <a:cubicBezTo>
                  <a:pt x="1868836" y="115628"/>
                  <a:pt x="1887983" y="111539"/>
                  <a:pt x="1883709" y="102992"/>
                </a:cubicBezTo>
                <a:cubicBezTo>
                  <a:pt x="1877326" y="90226"/>
                  <a:pt x="1857204" y="92390"/>
                  <a:pt x="1843952" y="87089"/>
                </a:cubicBezTo>
                <a:cubicBezTo>
                  <a:pt x="1814797" y="89739"/>
                  <a:pt x="1779348" y="76752"/>
                  <a:pt x="1756488" y="95040"/>
                </a:cubicBezTo>
                <a:cubicBezTo>
                  <a:pt x="1702744" y="138035"/>
                  <a:pt x="1774781" y="154147"/>
                  <a:pt x="1788293" y="158651"/>
                </a:cubicBezTo>
                <a:cubicBezTo>
                  <a:pt x="1793594" y="166602"/>
                  <a:pt x="1796245" y="177204"/>
                  <a:pt x="1804196" y="182505"/>
                </a:cubicBezTo>
                <a:cubicBezTo>
                  <a:pt x="1813289" y="188567"/>
                  <a:pt x="1825494" y="187454"/>
                  <a:pt x="1836001" y="190456"/>
                </a:cubicBezTo>
                <a:cubicBezTo>
                  <a:pt x="1844060" y="192758"/>
                  <a:pt x="1851904" y="195757"/>
                  <a:pt x="1859855" y="198407"/>
                </a:cubicBezTo>
                <a:lnTo>
                  <a:pt x="2138150" y="182505"/>
                </a:lnTo>
                <a:cubicBezTo>
                  <a:pt x="2151627" y="181494"/>
                  <a:pt x="2164610" y="176971"/>
                  <a:pt x="2177907" y="174553"/>
                </a:cubicBezTo>
                <a:cubicBezTo>
                  <a:pt x="2218347" y="167200"/>
                  <a:pt x="2239593" y="164605"/>
                  <a:pt x="2281274" y="158651"/>
                </a:cubicBezTo>
                <a:cubicBezTo>
                  <a:pt x="2289225" y="150700"/>
                  <a:pt x="2295070" y="139826"/>
                  <a:pt x="2305128" y="134797"/>
                </a:cubicBezTo>
                <a:cubicBezTo>
                  <a:pt x="2317216" y="128753"/>
                  <a:pt x="2332230" y="131590"/>
                  <a:pt x="2344884" y="126845"/>
                </a:cubicBezTo>
                <a:cubicBezTo>
                  <a:pt x="2353832" y="123490"/>
                  <a:pt x="2360787" y="116244"/>
                  <a:pt x="2368738" y="110943"/>
                </a:cubicBezTo>
                <a:cubicBezTo>
                  <a:pt x="2374039" y="102992"/>
                  <a:pt x="2386959" y="96360"/>
                  <a:pt x="2384641" y="87089"/>
                </a:cubicBezTo>
                <a:cubicBezTo>
                  <a:pt x="2382608" y="78958"/>
                  <a:pt x="2369139" y="78442"/>
                  <a:pt x="2360787" y="79138"/>
                </a:cubicBezTo>
                <a:cubicBezTo>
                  <a:pt x="2336436" y="81167"/>
                  <a:pt x="2313079" y="89739"/>
                  <a:pt x="2289225" y="95040"/>
                </a:cubicBezTo>
                <a:cubicBezTo>
                  <a:pt x="2302477" y="102991"/>
                  <a:pt x="2318054" y="107966"/>
                  <a:pt x="2328982" y="118894"/>
                </a:cubicBezTo>
                <a:cubicBezTo>
                  <a:pt x="2371389" y="161301"/>
                  <a:pt x="2297176" y="129496"/>
                  <a:pt x="2360787" y="150699"/>
                </a:cubicBezTo>
                <a:cubicBezTo>
                  <a:pt x="2384248" y="185890"/>
                  <a:pt x="2365708" y="169669"/>
                  <a:pt x="2408495" y="182505"/>
                </a:cubicBezTo>
                <a:cubicBezTo>
                  <a:pt x="2424551" y="187322"/>
                  <a:pt x="2456203" y="198407"/>
                  <a:pt x="2456203" y="198407"/>
                </a:cubicBezTo>
                <a:cubicBezTo>
                  <a:pt x="2498610" y="195757"/>
                  <a:pt x="2541168" y="194904"/>
                  <a:pt x="2583424" y="190456"/>
                </a:cubicBezTo>
                <a:cubicBezTo>
                  <a:pt x="2591759" y="189579"/>
                  <a:pt x="2600732" y="187741"/>
                  <a:pt x="2607277" y="182505"/>
                </a:cubicBezTo>
                <a:cubicBezTo>
                  <a:pt x="2614739" y="176535"/>
                  <a:pt x="2614633" y="162925"/>
                  <a:pt x="2623180" y="158651"/>
                </a:cubicBezTo>
                <a:cubicBezTo>
                  <a:pt x="2637600" y="151441"/>
                  <a:pt x="2655247" y="154609"/>
                  <a:pt x="2670888" y="150699"/>
                </a:cubicBezTo>
                <a:cubicBezTo>
                  <a:pt x="2687150" y="146633"/>
                  <a:pt x="2702693" y="140098"/>
                  <a:pt x="2718596" y="134797"/>
                </a:cubicBezTo>
                <a:lnTo>
                  <a:pt x="2742450" y="126845"/>
                </a:lnTo>
                <a:cubicBezTo>
                  <a:pt x="2745100" y="118894"/>
                  <a:pt x="2750401" y="111373"/>
                  <a:pt x="2750401" y="102992"/>
                </a:cubicBezTo>
                <a:cubicBezTo>
                  <a:pt x="2750401" y="86531"/>
                  <a:pt x="2734588" y="67345"/>
                  <a:pt x="2726547" y="55284"/>
                </a:cubicBezTo>
                <a:cubicBezTo>
                  <a:pt x="2689441" y="57934"/>
                  <a:pt x="2650785" y="52295"/>
                  <a:pt x="2615229" y="63235"/>
                </a:cubicBezTo>
                <a:cubicBezTo>
                  <a:pt x="2607218" y="65700"/>
                  <a:pt x="2618531" y="80115"/>
                  <a:pt x="2623180" y="87089"/>
                </a:cubicBezTo>
                <a:cubicBezTo>
                  <a:pt x="2629417" y="96445"/>
                  <a:pt x="2640130" y="102067"/>
                  <a:pt x="2647034" y="110943"/>
                </a:cubicBezTo>
                <a:cubicBezTo>
                  <a:pt x="2658768" y="126030"/>
                  <a:pt x="2660707" y="152607"/>
                  <a:pt x="2678839" y="158651"/>
                </a:cubicBezTo>
                <a:lnTo>
                  <a:pt x="2726547" y="174553"/>
                </a:lnTo>
                <a:cubicBezTo>
                  <a:pt x="2758368" y="195767"/>
                  <a:pt x="2747366" y="190799"/>
                  <a:pt x="2790157" y="206359"/>
                </a:cubicBezTo>
                <a:cubicBezTo>
                  <a:pt x="2805911" y="212088"/>
                  <a:pt x="2821962" y="216960"/>
                  <a:pt x="2837865" y="222261"/>
                </a:cubicBezTo>
                <a:lnTo>
                  <a:pt x="2861719" y="230212"/>
                </a:lnTo>
                <a:cubicBezTo>
                  <a:pt x="2874613" y="228370"/>
                  <a:pt x="2930441" y="222343"/>
                  <a:pt x="2949184" y="214310"/>
                </a:cubicBezTo>
                <a:cubicBezTo>
                  <a:pt x="2957967" y="210546"/>
                  <a:pt x="2964254" y="202171"/>
                  <a:pt x="2973037" y="198407"/>
                </a:cubicBezTo>
                <a:cubicBezTo>
                  <a:pt x="2983082" y="194102"/>
                  <a:pt x="2994335" y="193458"/>
                  <a:pt x="3004843" y="190456"/>
                </a:cubicBezTo>
                <a:cubicBezTo>
                  <a:pt x="3084744" y="167628"/>
                  <a:pt x="2961007" y="199429"/>
                  <a:pt x="3060502" y="174553"/>
                </a:cubicBezTo>
                <a:cubicBezTo>
                  <a:pt x="3082627" y="119238"/>
                  <a:pt x="3071893" y="148331"/>
                  <a:pt x="3092307" y="87089"/>
                </a:cubicBezTo>
                <a:lnTo>
                  <a:pt x="3100258" y="63235"/>
                </a:lnTo>
                <a:cubicBezTo>
                  <a:pt x="3094957" y="49983"/>
                  <a:pt x="3093493" y="34444"/>
                  <a:pt x="3084356" y="23479"/>
                </a:cubicBezTo>
                <a:cubicBezTo>
                  <a:pt x="3070588" y="6957"/>
                  <a:pt x="3041966" y="20161"/>
                  <a:pt x="3028697" y="23479"/>
                </a:cubicBezTo>
                <a:cubicBezTo>
                  <a:pt x="3033998" y="34081"/>
                  <a:pt x="3035493" y="47696"/>
                  <a:pt x="3044599" y="55284"/>
                </a:cubicBezTo>
                <a:cubicBezTo>
                  <a:pt x="3052994" y="62280"/>
                  <a:pt x="3066172" y="59398"/>
                  <a:pt x="3076404" y="63235"/>
                </a:cubicBezTo>
                <a:cubicBezTo>
                  <a:pt x="3087503" y="67397"/>
                  <a:pt x="3097608" y="73837"/>
                  <a:pt x="3108210" y="79138"/>
                </a:cubicBezTo>
                <a:cubicBezTo>
                  <a:pt x="3113511" y="87089"/>
                  <a:pt x="3117355" y="96235"/>
                  <a:pt x="3124112" y="102992"/>
                </a:cubicBezTo>
                <a:cubicBezTo>
                  <a:pt x="3145402" y="124282"/>
                  <a:pt x="3176414" y="127022"/>
                  <a:pt x="3203625" y="134797"/>
                </a:cubicBezTo>
                <a:cubicBezTo>
                  <a:pt x="3211684" y="137100"/>
                  <a:pt x="3219528" y="140098"/>
                  <a:pt x="3227479" y="142748"/>
                </a:cubicBezTo>
                <a:cubicBezTo>
                  <a:pt x="3235430" y="148049"/>
                  <a:pt x="3242600" y="154770"/>
                  <a:pt x="3251333" y="158651"/>
                </a:cubicBezTo>
                <a:cubicBezTo>
                  <a:pt x="3299815" y="180198"/>
                  <a:pt x="3321285" y="177298"/>
                  <a:pt x="3378554" y="182505"/>
                </a:cubicBezTo>
                <a:cubicBezTo>
                  <a:pt x="3381193" y="182745"/>
                  <a:pt x="3383855" y="182505"/>
                  <a:pt x="3386505" y="182505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1" name="Gerade Verbindung 80"/>
          <p:cNvCxnSpPr/>
          <p:nvPr/>
        </p:nvCxnSpPr>
        <p:spPr>
          <a:xfrm>
            <a:off x="1259632" y="2890988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/>
          <p:nvPr/>
        </p:nvCxnSpPr>
        <p:spPr>
          <a:xfrm>
            <a:off x="1259632" y="2818980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>
            <a:off x="1259632" y="2746972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>
            <a:off x="1259632" y="2674964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88"/>
          <p:cNvCxnSpPr/>
          <p:nvPr/>
        </p:nvCxnSpPr>
        <p:spPr>
          <a:xfrm>
            <a:off x="1259632" y="2602956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>
            <a:off x="1258872" y="3818830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>
            <a:off x="1258872" y="3746822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>
            <a:off x="1258872" y="3674814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>
            <a:off x="1258872" y="3602806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1258872" y="3530798"/>
            <a:ext cx="1224136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 rot="10800000">
            <a:off x="2544829" y="2891481"/>
            <a:ext cx="576064" cy="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feld 100"/>
          <p:cNvSpPr txBox="1"/>
          <p:nvPr/>
        </p:nvSpPr>
        <p:spPr>
          <a:xfrm>
            <a:off x="3103240" y="2734816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err="1" smtClean="0">
                <a:latin typeface="LM Roman 10" pitchFamily="50" charset="0"/>
              </a:rPr>
              <a:t>t</a:t>
            </a:r>
            <a:r>
              <a:rPr lang="de-DE" sz="1200" i="1" baseline="-25000" dirty="0" err="1" smtClean="0">
                <a:latin typeface="LM Roman 10" pitchFamily="50" charset="0"/>
              </a:rPr>
              <a:t>stir</a:t>
            </a:r>
            <a:r>
              <a:rPr lang="de-DE" sz="1200" i="1" dirty="0" smtClean="0">
                <a:latin typeface="LM Roman 10" pitchFamily="50" charset="0"/>
              </a:rPr>
              <a:t>=t</a:t>
            </a:r>
            <a:r>
              <a:rPr lang="de-DE" sz="1200" i="1" baseline="-25000" dirty="0" smtClean="0">
                <a:latin typeface="LM Roman 10" pitchFamily="50" charset="0"/>
              </a:rPr>
              <a:t>settle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103" name="Pfeil nach rechts 102"/>
          <p:cNvSpPr/>
          <p:nvPr/>
        </p:nvSpPr>
        <p:spPr>
          <a:xfrm>
            <a:off x="3995936" y="2780928"/>
            <a:ext cx="57606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Textfeld 105"/>
          <p:cNvSpPr txBox="1"/>
          <p:nvPr/>
        </p:nvSpPr>
        <p:spPr>
          <a:xfrm>
            <a:off x="3851920" y="2996952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a ~ 0.1mm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4620022" y="2662808"/>
            <a:ext cx="2379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liegt weit höher als h</a:t>
            </a:r>
            <a:endParaRPr lang="de-DE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Pfeil nach rechts 109"/>
          <p:cNvSpPr/>
          <p:nvPr/>
        </p:nvSpPr>
        <p:spPr>
          <a:xfrm>
            <a:off x="3995936" y="3501008"/>
            <a:ext cx="576064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Textfeld 110"/>
          <p:cNvSpPr txBox="1"/>
          <p:nvPr/>
        </p:nvSpPr>
        <p:spPr>
          <a:xfrm>
            <a:off x="3851920" y="3656057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a ~ </a:t>
            </a:r>
            <a:r>
              <a:rPr lang="de-DE" sz="1200" i="1" dirty="0" err="1" smtClean="0">
                <a:latin typeface="LM Roman 10" pitchFamily="50" charset="0"/>
              </a:rPr>
              <a:t>1cm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4629338" y="3378478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~ h</a:t>
            </a:r>
            <a:endParaRPr lang="de-DE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179512" y="6093296"/>
            <a:ext cx="5328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de-DE" sz="105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stir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„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timescale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which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turbulenze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will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stir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layer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thickness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z“,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r>
              <a:rPr lang="de-DE" sz="1050" i="1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„turbulent </a:t>
            </a:r>
            <a:r>
              <a:rPr lang="de-DE" sz="105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viscosity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40000"/>
          </a:blip>
          <a:srcRect/>
          <a:stretch>
            <a:fillRect/>
          </a:stretch>
        </p:blipFill>
        <p:spPr bwMode="auto">
          <a:xfrm>
            <a:off x="827584" y="6309320"/>
            <a:ext cx="576064" cy="438203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000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Pfeil nach rechts 113"/>
          <p:cNvSpPr/>
          <p:nvPr/>
        </p:nvSpPr>
        <p:spPr>
          <a:xfrm>
            <a:off x="1475656" y="4653136"/>
            <a:ext cx="648072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Textfeld 114"/>
          <p:cNvSpPr txBox="1"/>
          <p:nvPr/>
        </p:nvSpPr>
        <p:spPr>
          <a:xfrm>
            <a:off x="2195736" y="465313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selbst in einer vollkommen turbulenten Scheibe sinken größere Partikel auf die Höhe h ab </a:t>
            </a:r>
            <a:endParaRPr lang="de-DE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4" grpId="1" animBg="1"/>
      <p:bldP spid="60" grpId="0" animBg="1"/>
      <p:bldP spid="61" grpId="0" animBg="1"/>
      <p:bldP spid="62" grpId="0" animBg="1"/>
      <p:bldP spid="68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103" grpId="0" animBg="1"/>
      <p:bldP spid="106" grpId="0"/>
      <p:bldP spid="109" grpId="0"/>
      <p:bldP spid="110" grpId="0" animBg="1"/>
      <p:bldP spid="111" grpId="0"/>
      <p:bldP spid="112" grpId="0"/>
      <p:bldP spid="114" grpId="0" animBg="1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ussdiagramm: Prozess 17"/>
          <p:cNvSpPr/>
          <p:nvPr/>
        </p:nvSpPr>
        <p:spPr>
          <a:xfrm>
            <a:off x="179512" y="1556792"/>
            <a:ext cx="3384376" cy="1224136"/>
          </a:xfrm>
          <a:prstGeom prst="flowChartProcess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/>
          <p:cNvCxnSpPr/>
          <p:nvPr/>
        </p:nvCxnSpPr>
        <p:spPr>
          <a:xfrm flipV="1">
            <a:off x="1433870" y="2039510"/>
            <a:ext cx="43205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0" y="1916832"/>
            <a:ext cx="432048" cy="432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Radial Drift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10" name="Würfel 9"/>
          <p:cNvSpPr/>
          <p:nvPr/>
        </p:nvSpPr>
        <p:spPr>
          <a:xfrm>
            <a:off x="1835696" y="1916832"/>
            <a:ext cx="360040" cy="360040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1835151" y="2181225"/>
            <a:ext cx="144562" cy="599703"/>
          </a:xfrm>
          <a:custGeom>
            <a:avLst/>
            <a:gdLst>
              <a:gd name="connsiteX0" fmla="*/ 117475 w 193675"/>
              <a:gd name="connsiteY0" fmla="*/ 0 h 325437"/>
              <a:gd name="connsiteX1" fmla="*/ 12700 w 193675"/>
              <a:gd name="connsiteY1" fmla="*/ 276225 h 325437"/>
              <a:gd name="connsiteX2" fmla="*/ 193675 w 193675"/>
              <a:gd name="connsiteY2" fmla="*/ 295275 h 3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325437">
                <a:moveTo>
                  <a:pt x="117475" y="0"/>
                </a:moveTo>
                <a:cubicBezTo>
                  <a:pt x="58737" y="113506"/>
                  <a:pt x="0" y="227013"/>
                  <a:pt x="12700" y="276225"/>
                </a:cubicBezTo>
                <a:cubicBezTo>
                  <a:pt x="25400" y="325437"/>
                  <a:pt x="109537" y="310356"/>
                  <a:pt x="193675" y="295275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907704" y="2564904"/>
            <a:ext cx="1545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small amount of gas</a:t>
            </a:r>
          </a:p>
          <a:p>
            <a:endParaRPr lang="de-DE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39552" y="2852936"/>
            <a:ext cx="428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gas</a:t>
            </a:r>
          </a:p>
          <a:p>
            <a:endParaRPr lang="de-DE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eihandform 19"/>
          <p:cNvSpPr/>
          <p:nvPr/>
        </p:nvSpPr>
        <p:spPr>
          <a:xfrm>
            <a:off x="395536" y="2708920"/>
            <a:ext cx="193675" cy="325437"/>
          </a:xfrm>
          <a:custGeom>
            <a:avLst/>
            <a:gdLst>
              <a:gd name="connsiteX0" fmla="*/ 117475 w 193675"/>
              <a:gd name="connsiteY0" fmla="*/ 0 h 325437"/>
              <a:gd name="connsiteX1" fmla="*/ 12700 w 193675"/>
              <a:gd name="connsiteY1" fmla="*/ 276225 h 325437"/>
              <a:gd name="connsiteX2" fmla="*/ 193675 w 193675"/>
              <a:gd name="connsiteY2" fmla="*/ 295275 h 3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325437">
                <a:moveTo>
                  <a:pt x="117475" y="0"/>
                </a:moveTo>
                <a:cubicBezTo>
                  <a:pt x="58737" y="113506"/>
                  <a:pt x="0" y="227013"/>
                  <a:pt x="12700" y="276225"/>
                </a:cubicBezTo>
                <a:cubicBezTo>
                  <a:pt x="25400" y="325437"/>
                  <a:pt x="109537" y="310356"/>
                  <a:pt x="193675" y="295275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 20"/>
          <p:cNvSpPr/>
          <p:nvPr/>
        </p:nvSpPr>
        <p:spPr>
          <a:xfrm rot="2737342" flipV="1">
            <a:off x="423559" y="1533240"/>
            <a:ext cx="165920" cy="551183"/>
          </a:xfrm>
          <a:custGeom>
            <a:avLst/>
            <a:gdLst>
              <a:gd name="connsiteX0" fmla="*/ 117475 w 193675"/>
              <a:gd name="connsiteY0" fmla="*/ 0 h 325437"/>
              <a:gd name="connsiteX1" fmla="*/ 12700 w 193675"/>
              <a:gd name="connsiteY1" fmla="*/ 276225 h 325437"/>
              <a:gd name="connsiteX2" fmla="*/ 193675 w 193675"/>
              <a:gd name="connsiteY2" fmla="*/ 295275 h 32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675" h="325437">
                <a:moveTo>
                  <a:pt x="117475" y="0"/>
                </a:moveTo>
                <a:cubicBezTo>
                  <a:pt x="58737" y="113506"/>
                  <a:pt x="0" y="227013"/>
                  <a:pt x="12700" y="276225"/>
                </a:cubicBezTo>
                <a:cubicBezTo>
                  <a:pt x="25400" y="325437"/>
                  <a:pt x="109537" y="310356"/>
                  <a:pt x="193675" y="295275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83568" y="1557953"/>
            <a:ext cx="4427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star</a:t>
            </a:r>
          </a:p>
          <a:p>
            <a:endParaRPr lang="de-DE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rot="10800000">
            <a:off x="1259632" y="2132856"/>
            <a:ext cx="57606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2150368" y="2023045"/>
            <a:ext cx="43205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359538" y="2132856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g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339752" y="1700808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P(r)</a:t>
            </a:r>
            <a:endParaRPr lang="de-DE" i="1" dirty="0">
              <a:latin typeface="LM Roman 10" pitchFamily="50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2151484" y="2123231"/>
            <a:ext cx="43205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2351620" y="2132856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Z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331640" y="1711841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P(r)</a:t>
            </a:r>
            <a:endParaRPr lang="de-DE" i="1" dirty="0">
              <a:latin typeface="LM Roman 10" pitchFamily="50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3015885" y="2070340"/>
            <a:ext cx="43204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170" y="1803452"/>
            <a:ext cx="1852684" cy="511746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23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>
            <a:off x="5645884" y="2070963"/>
            <a:ext cx="43204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1916832"/>
            <a:ext cx="1440160" cy="313328"/>
          </a:xfrm>
          <a:prstGeom prst="rect">
            <a:avLst/>
          </a:prstGeom>
          <a:noFill/>
        </p:spPr>
      </p:pic>
      <p:sp>
        <p:nvSpPr>
          <p:cNvPr id="43" name="Textfeld 42"/>
          <p:cNvSpPr txBox="1"/>
          <p:nvPr/>
        </p:nvSpPr>
        <p:spPr>
          <a:xfrm>
            <a:off x="6084168" y="2348880"/>
            <a:ext cx="201622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h(r)/r=0.05 </a:t>
            </a:r>
          </a:p>
          <a:p>
            <a:endParaRPr lang="de-DE" sz="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l-GR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 ∝</a:t>
            </a:r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1/r </a:t>
            </a:r>
          </a:p>
          <a:p>
            <a:endParaRPr lang="de-DE" sz="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 declines by power law (n=3)  </a:t>
            </a:r>
            <a:endParaRPr lang="de-DE" sz="105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Eckige Klammer links/rechts 43"/>
          <p:cNvSpPr/>
          <p:nvPr/>
        </p:nvSpPr>
        <p:spPr>
          <a:xfrm>
            <a:off x="6012160" y="2348880"/>
            <a:ext cx="2016224" cy="720080"/>
          </a:xfrm>
          <a:prstGeom prst="bracketPai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 nach rechts 44"/>
          <p:cNvSpPr/>
          <p:nvPr/>
        </p:nvSpPr>
        <p:spPr>
          <a:xfrm>
            <a:off x="827584" y="3467909"/>
            <a:ext cx="524756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470702" y="335699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größere Steine haben bei z.B. 1 AU einen Gegenwind von bis zu 100 m/s </a:t>
            </a:r>
          </a:p>
        </p:txBody>
      </p:sp>
      <p:sp>
        <p:nvSpPr>
          <p:cNvPr id="47" name="Pfeil nach rechts 46"/>
          <p:cNvSpPr/>
          <p:nvPr/>
        </p:nvSpPr>
        <p:spPr>
          <a:xfrm>
            <a:off x="827584" y="4251285"/>
            <a:ext cx="524756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1470702" y="4170566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kleinere Partikel bewegen sich vollkommen mit dem Gas mit </a:t>
            </a:r>
          </a:p>
        </p:txBody>
      </p:sp>
      <p:sp>
        <p:nvSpPr>
          <p:cNvPr id="49" name="Pfeil nach rechts 48"/>
          <p:cNvSpPr/>
          <p:nvPr/>
        </p:nvSpPr>
        <p:spPr>
          <a:xfrm>
            <a:off x="616514" y="5291916"/>
            <a:ext cx="787134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49"/>
          <p:cNvSpPr txBox="1"/>
          <p:nvPr/>
        </p:nvSpPr>
        <p:spPr>
          <a:xfrm>
            <a:off x="1475656" y="5283205"/>
            <a:ext cx="559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beide Gruppen bewegen sich nach innen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6" grpId="0"/>
      <p:bldP spid="43" grpId="0"/>
      <p:bldP spid="44" grpId="0" animBg="1"/>
      <p:bldP spid="45" grpId="0" animBg="1"/>
      <p:bldP spid="46" grpId="0"/>
      <p:bldP spid="47" grpId="0" animBg="1"/>
      <p:bldP spid="48" grpId="0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Radial Drift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23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2" name="Bogen 41"/>
          <p:cNvSpPr/>
          <p:nvPr/>
        </p:nvSpPr>
        <p:spPr>
          <a:xfrm>
            <a:off x="-684584" y="1556792"/>
            <a:ext cx="2592288" cy="1728192"/>
          </a:xfrm>
          <a:prstGeom prst="arc">
            <a:avLst>
              <a:gd name="adj1" fmla="val 16265598"/>
              <a:gd name="adj2" fmla="val 21096340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1403648" y="1700808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9000">
                <a:schemeClr val="tx1">
                  <a:lumMod val="95000"/>
                  <a:lumOff val="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/>
          <p:nvPr/>
        </p:nvCxnSpPr>
        <p:spPr>
          <a:xfrm rot="10800000" flipV="1">
            <a:off x="827585" y="1772816"/>
            <a:ext cx="648075" cy="2880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scene3d>
            <a:camera prst="isometricOffAxis1Top">
              <a:rot lat="17729796" lon="21161881" rev="1268015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rot="10800000" flipV="1">
            <a:off x="1512648" y="1556791"/>
            <a:ext cx="467065" cy="24219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  <a:scene3d>
            <a:camera prst="isometricOffAxis1Top">
              <a:rot lat="17729796" lon="21161881" rev="1268015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1730913" y="1649915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Z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971600" y="1916832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g</a:t>
            </a:r>
            <a:endParaRPr lang="de-DE" i="1" dirty="0">
              <a:latin typeface="LM Roman 10" pitchFamily="50" charset="0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1187624" y="1340768"/>
            <a:ext cx="539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de-DE" sz="1200" i="1" baseline="-25000" dirty="0" smtClean="0">
                <a:latin typeface="LM Roman 10" pitchFamily="50" charset="0"/>
              </a:rPr>
              <a:t>r,drag</a:t>
            </a:r>
            <a:endParaRPr lang="de-DE" i="1" baseline="-25000" dirty="0">
              <a:latin typeface="LM Roman 10" pitchFamily="50" charset="0"/>
            </a:endParaRPr>
          </a:p>
        </p:txBody>
      </p:sp>
      <p:cxnSp>
        <p:nvCxnSpPr>
          <p:cNvPr id="68" name="Gerade Verbindung mit Pfeil 67"/>
          <p:cNvCxnSpPr/>
          <p:nvPr/>
        </p:nvCxnSpPr>
        <p:spPr>
          <a:xfrm rot="10800000" flipV="1">
            <a:off x="1484646" y="1603786"/>
            <a:ext cx="255257" cy="14305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  <a:scene3d>
            <a:camera prst="isometricOffAxis1Top">
              <a:rot lat="17729796" lon="21161881" rev="1268015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Bogen 79"/>
          <p:cNvSpPr/>
          <p:nvPr/>
        </p:nvSpPr>
        <p:spPr>
          <a:xfrm>
            <a:off x="1619672" y="1556792"/>
            <a:ext cx="2592288" cy="1728192"/>
          </a:xfrm>
          <a:prstGeom prst="arc">
            <a:avLst>
              <a:gd name="adj1" fmla="val 16265598"/>
              <a:gd name="adj2" fmla="val 21096340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3" name="Gerade Verbindung mit Pfeil 82"/>
          <p:cNvCxnSpPr/>
          <p:nvPr/>
        </p:nvCxnSpPr>
        <p:spPr>
          <a:xfrm rot="16200000" flipH="1">
            <a:off x="3059832" y="1484785"/>
            <a:ext cx="936104" cy="36004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  <a:scene3d>
            <a:camera prst="isometricOffAxis1Top">
              <a:rot lat="2878917" lon="7905545" rev="13485874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/>
          <p:cNvSpPr/>
          <p:nvPr/>
        </p:nvSpPr>
        <p:spPr>
          <a:xfrm>
            <a:off x="3707904" y="1700808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9000">
                <a:schemeClr val="tx1">
                  <a:lumMod val="95000"/>
                  <a:lumOff val="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3347864" y="1351801"/>
            <a:ext cx="597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 smtClean="0">
                <a:latin typeface="LM Roman 10" pitchFamily="50" charset="0"/>
              </a:rPr>
              <a:t>F</a:t>
            </a:r>
            <a:r>
              <a:rPr lang="el-GR" sz="1200" dirty="0" smtClean="0"/>
              <a:t> </a:t>
            </a:r>
            <a:r>
              <a:rPr lang="el-GR" sz="1200" baseline="-25000" dirty="0" smtClean="0"/>
              <a:t>θ</a:t>
            </a:r>
            <a:r>
              <a:rPr lang="de-DE" sz="1200" i="1" baseline="-25000" dirty="0" smtClean="0">
                <a:latin typeface="LM Roman 10" pitchFamily="50" charset="0"/>
              </a:rPr>
              <a:t>,</a:t>
            </a:r>
            <a:r>
              <a:rPr lang="de-DE" sz="1200" i="1" baseline="-25000" dirty="0" err="1" smtClean="0">
                <a:latin typeface="LM Roman 10" pitchFamily="50" charset="0"/>
              </a:rPr>
              <a:t>drag</a:t>
            </a:r>
            <a:endParaRPr lang="de-DE" i="1" baseline="-25000" dirty="0">
              <a:latin typeface="LM Roman 10" pitchFamily="50" charset="0"/>
            </a:endParaRPr>
          </a:p>
        </p:txBody>
      </p:sp>
      <p:cxnSp>
        <p:nvCxnSpPr>
          <p:cNvPr id="107" name="Gerade Verbindung 106"/>
          <p:cNvCxnSpPr/>
          <p:nvPr/>
        </p:nvCxnSpPr>
        <p:spPr>
          <a:xfrm rot="5400000">
            <a:off x="3254765" y="1628800"/>
            <a:ext cx="381131" cy="6691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Geschweifte Klammer links 107"/>
          <p:cNvSpPr/>
          <p:nvPr/>
        </p:nvSpPr>
        <p:spPr>
          <a:xfrm rot="16200000">
            <a:off x="2339752" y="980729"/>
            <a:ext cx="216024" cy="367240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947431" y="2348880"/>
            <a:ext cx="672241" cy="360040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2843808" y="2348880"/>
            <a:ext cx="1224136" cy="389947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775474" y="3268335"/>
            <a:ext cx="2932430" cy="275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Textfeld 110"/>
          <p:cNvSpPr txBox="1"/>
          <p:nvPr/>
        </p:nvSpPr>
        <p:spPr>
          <a:xfrm>
            <a:off x="3690536" y="5744289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de-DE" sz="1200" b="1" baseline="-25000" dirty="0" err="1" smtClean="0">
                <a:latin typeface="Arial" pitchFamily="34" charset="0"/>
                <a:cs typeface="Arial" pitchFamily="34" charset="0"/>
              </a:rPr>
              <a:t>fric</a:t>
            </a:r>
            <a:r>
              <a:rPr lang="el-GR" sz="1200" b="1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de-DE" sz="1200" b="1" baseline="-25000" dirty="0" smtClean="0">
                <a:latin typeface="Arial" pitchFamily="34" charset="0"/>
                <a:cs typeface="Arial" pitchFamily="34" charset="0"/>
              </a:rPr>
              <a:t>K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611560" y="3140968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|v</a:t>
            </a:r>
            <a:r>
              <a:rPr lang="de-DE" sz="1200" b="1" baseline="-250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de-DE" sz="12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de-DE" sz="1200" b="1" baseline="-250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|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feld 112"/>
          <p:cNvSpPr txBox="1"/>
          <p:nvPr/>
        </p:nvSpPr>
        <p:spPr>
          <a:xfrm>
            <a:off x="2987824" y="339110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h(r)/r=0.05</a:t>
            </a:r>
            <a:endParaRPr lang="de-DE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Pfeil nach rechts 33"/>
          <p:cNvSpPr/>
          <p:nvPr/>
        </p:nvSpPr>
        <p:spPr>
          <a:xfrm>
            <a:off x="4838779" y="1727531"/>
            <a:ext cx="432048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" name="Gerade Verbindung 35"/>
          <p:cNvCxnSpPr/>
          <p:nvPr/>
        </p:nvCxnSpPr>
        <p:spPr>
          <a:xfrm rot="5400000">
            <a:off x="2267744" y="3717032"/>
            <a:ext cx="460851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292080" y="1631702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Partikel der Größe 10 cm bis hin zu einigen Metern bewegen sich am schnellsten nach innen</a:t>
            </a:r>
          </a:p>
          <a:p>
            <a:pPr marL="182563" indent="-182563">
              <a:buFont typeface="Arial" pitchFamily="34" charset="0"/>
              <a:buChar char="•"/>
            </a:pPr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1600" b="1" baseline="-25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r,max</a:t>
            </a: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~ 60 m/s </a:t>
            </a:r>
            <a:b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(100 Jahre für 1 AU)</a:t>
            </a:r>
          </a:p>
        </p:txBody>
      </p:sp>
      <p:sp>
        <p:nvSpPr>
          <p:cNvPr id="41" name="Pfeil nach rechts 40"/>
          <p:cNvSpPr/>
          <p:nvPr/>
        </p:nvSpPr>
        <p:spPr>
          <a:xfrm>
            <a:off x="4788024" y="4365104"/>
            <a:ext cx="571110" cy="3600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5364088" y="436510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Planetesimale müssen extrem schnell entstehen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79512" y="6237312"/>
            <a:ext cx="21932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Picture on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the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bottom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left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by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Philip Armitage</a:t>
            </a:r>
            <a:endParaRPr lang="de-DE" sz="800" i="1" dirty="0">
              <a:solidFill>
                <a:schemeClr val="bg1">
                  <a:lumMod val="65000"/>
                </a:schemeClr>
              </a:solidFill>
              <a:latin typeface="LM Roman 10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105" grpId="0"/>
      <p:bldP spid="108" grpId="0" animBg="1"/>
      <p:bldP spid="111" grpId="0"/>
      <p:bldP spid="112" grpId="0"/>
      <p:bldP spid="113" grpId="0"/>
      <p:bldP spid="34" grpId="0" animBg="1"/>
      <p:bldP spid="40" grpId="0"/>
      <p:bldP spid="41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Radial Drift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238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19277" y="2169083"/>
            <a:ext cx="4680520" cy="31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feld 43"/>
          <p:cNvSpPr txBox="1"/>
          <p:nvPr/>
        </p:nvSpPr>
        <p:spPr>
          <a:xfrm>
            <a:off x="2544038" y="1988840"/>
            <a:ext cx="3900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Konzentration von Partikeln aufgrund von Turbulenzen</a:t>
            </a:r>
            <a:endParaRPr lang="de-DE" baseline="-25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9512" y="6237312"/>
            <a:ext cx="1364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Picture </a:t>
            </a:r>
            <a:r>
              <a:rPr lang="de-DE" sz="800" i="1" dirty="0" err="1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by</a:t>
            </a:r>
            <a:r>
              <a:rPr lang="de-DE" sz="800" i="1" dirty="0" smtClean="0">
                <a:solidFill>
                  <a:schemeClr val="bg1">
                    <a:lumMod val="65000"/>
                  </a:schemeClr>
                </a:solidFill>
                <a:latin typeface="LM Roman 10" pitchFamily="50" charset="0"/>
              </a:rPr>
              <a:t> Philip Armitage</a:t>
            </a:r>
            <a:endParaRPr lang="de-DE" sz="800" i="1" dirty="0">
              <a:solidFill>
                <a:schemeClr val="bg1">
                  <a:lumMod val="65000"/>
                </a:schemeClr>
              </a:solidFill>
              <a:latin typeface="LM Roman 10" pitchFamily="50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Mein Film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87624" y="4096085"/>
            <a:ext cx="2880320" cy="1618915"/>
          </a:xfrm>
          <a:prstGeom prst="rect">
            <a:avLst/>
          </a:prstGeom>
        </p:spPr>
      </p:pic>
      <p:pic>
        <p:nvPicPr>
          <p:cNvPr id="22" name="Mein Film8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5076056" y="1700808"/>
            <a:ext cx="2952328" cy="165938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890000" y="0"/>
            <a:ext cx="25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6133380"/>
            <a:ext cx="9144000" cy="72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-1" y="0"/>
            <a:ext cx="2587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Planetesimale: Dust Grain Collision Model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2000" y="1268760"/>
            <a:ext cx="8640000" cy="4860000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6165304"/>
            <a:ext cx="5328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Simulations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done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by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the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department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of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computational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 </a:t>
            </a:r>
            <a:r>
              <a:rPr lang="de-DE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physics</a:t>
            </a:r>
            <a:r>
              <a:rPr lang="de-DE" sz="9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M Roman 10" pitchFamily="50" charset="0"/>
              </a:rPr>
              <a:t>, Universität Tübingen 2011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  <a:latin typeface="LM Roman 10" pitchFamily="50" charset="0"/>
            </a:endParaRPr>
          </a:p>
        </p:txBody>
      </p:sp>
      <p:pic>
        <p:nvPicPr>
          <p:cNvPr id="1026" name="Picture 2" descr="C:\Users\Justus Benad\Desktop\NWA 5507 L3.2 8.72g (1 of 2)-20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204864"/>
            <a:ext cx="1807733" cy="1512168"/>
          </a:xfrm>
          <a:prstGeom prst="rect">
            <a:avLst/>
          </a:prstGeom>
          <a:noFill/>
        </p:spPr>
      </p:pic>
      <p:sp>
        <p:nvSpPr>
          <p:cNvPr id="23" name="Rechteck 22"/>
          <p:cNvSpPr/>
          <p:nvPr/>
        </p:nvSpPr>
        <p:spPr>
          <a:xfrm>
            <a:off x="4499992" y="1556792"/>
            <a:ext cx="1637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err="1" smtClean="0">
                <a:latin typeface="LM Roman 10" pitchFamily="50" charset="0"/>
              </a:rPr>
              <a:t>Chondrules</a:t>
            </a:r>
            <a:r>
              <a:rPr lang="de-DE" u="sng" dirty="0" smtClean="0">
                <a:latin typeface="LM Roman 10" pitchFamily="50" charset="0"/>
              </a:rPr>
              <a:t>:</a:t>
            </a:r>
            <a:endParaRPr lang="de-DE" dirty="0">
              <a:latin typeface="LM Roman 10" pitchFamily="50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043608" y="4625841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Wachstum bis hin zu mehrere Meter möglich</a:t>
            </a:r>
          </a:p>
          <a:p>
            <a:pPr marL="182563" indent="-182563">
              <a:buFont typeface="Arial" pitchFamily="34" charset="0"/>
              <a:buChar char="•"/>
            </a:pPr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de-DE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Turbulenzen verhindern weiteres Wachstum („Meter Size Barrier“)</a:t>
            </a:r>
          </a:p>
          <a:p>
            <a:pPr marL="182563" indent="-182563">
              <a:buFont typeface="Arial" pitchFamily="34" charset="0"/>
              <a:buChar char="•"/>
            </a:pPr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</a:pPr>
            <a:endParaRPr lang="de-DE" sz="1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feil nach rechts 24"/>
          <p:cNvSpPr/>
          <p:nvPr/>
        </p:nvSpPr>
        <p:spPr>
          <a:xfrm>
            <a:off x="467544" y="4725144"/>
            <a:ext cx="432048" cy="144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C:\Users\Justus Benad\Desktop\Fig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420888"/>
            <a:ext cx="1728192" cy="12967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" name="Mein Film5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1187624" y="1700809"/>
            <a:ext cx="2880320" cy="1618916"/>
          </a:xfrm>
          <a:prstGeom prst="rect">
            <a:avLst/>
          </a:prstGeom>
        </p:spPr>
      </p:pic>
      <p:pic>
        <p:nvPicPr>
          <p:cNvPr id="27" name="Mein Film4.wm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5076056" y="4077072"/>
            <a:ext cx="2880320" cy="16189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5747 -0.1180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5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40555 -0.121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61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5747 -0.28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39375 -0.286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0" y="-14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vide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23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638</Words>
  <Application>Microsoft Office PowerPoint</Application>
  <PresentationFormat>Bildschirmpräsentation (4:3)</PresentationFormat>
  <Paragraphs>231</Paragraphs>
  <Slides>18</Slides>
  <Notes>17</Notes>
  <HiddenSlides>0</HiddenSlides>
  <MMClips>4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Larissa-Design</vt:lpstr>
      <vt:lpstr>Planetenentstehung</vt:lpstr>
      <vt:lpstr>1. Dust Setteling</vt:lpstr>
      <vt:lpstr>1. Dust Setteling</vt:lpstr>
      <vt:lpstr>1. Dust Setteling</vt:lpstr>
      <vt:lpstr>1. Dust Setteling</vt:lpstr>
      <vt:lpstr>2. Radial Drift</vt:lpstr>
      <vt:lpstr>2. Radial Drift</vt:lpstr>
      <vt:lpstr>2. Radial Drift</vt:lpstr>
      <vt:lpstr>3. Planetesimale: Dust Grain Collision Model</vt:lpstr>
      <vt:lpstr>4. Planetesimale: Disk Instability Model</vt:lpstr>
      <vt:lpstr>4. Planetesimale: Andere Modelle</vt:lpstr>
      <vt:lpstr>5. Protoplaneten</vt:lpstr>
      <vt:lpstr>5. Protoplaneten</vt:lpstr>
      <vt:lpstr>6. Erdähnliche Planeten</vt:lpstr>
      <vt:lpstr>7. Gasplaneten: Core Accretion Model</vt:lpstr>
      <vt:lpstr>7. Gasplaneten: Core Accretion Model</vt:lpstr>
      <vt:lpstr>8. Gasplaneten: Disk Instability Model</vt:lpstr>
      <vt:lpstr>10. Ausblick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Planetenentstehung</dc:title>
  <dc:creator>Justus Benad</dc:creator>
  <cp:lastModifiedBy>Justus Benad</cp:lastModifiedBy>
  <cp:revision>288</cp:revision>
  <dcterms:modified xsi:type="dcterms:W3CDTF">2015-01-22T17:30:29Z</dcterms:modified>
</cp:coreProperties>
</file>